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notesMasterIdLst>
    <p:notesMasterId r:id="rId14"/>
  </p:notesMasterIdLst>
  <p:sldSz cx="12191695" cy="6858000"/>
  <p:notesSz cx="6858000" cy="1219169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">
    <p:bg>
      <p:bgPr>
        <a:solidFill>
          <a:srgbClr val="03050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3050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sleek_high_tech_dashboard_interface_on_a_dark_batch_4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72200" y="640080"/>
            <a:ext cx="5394960" cy="304495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4360" y="822960"/>
            <a:ext cx="5029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4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DirectAI</a:t>
            </a:r>
            <a:endParaRPr lang="en-US" sz="3400" dirty="0"/>
          </a:p>
        </p:txBody>
      </p:sp>
      <p:sp>
        <p:nvSpPr>
          <p:cNvPr id="4" name="Text 1"/>
          <p:cNvSpPr/>
          <p:nvPr/>
        </p:nvSpPr>
        <p:spPr>
          <a:xfrm>
            <a:off x="594360" y="1481328"/>
            <a:ext cx="5303520" cy="1005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800" b="1" dirty="0">
                <a:solidFill>
                  <a:srgbClr val="27D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Отдайте Яндекс.Директ — дальше моя забота</a:t>
            </a:r>
            <a:endParaRPr lang="en-US" sz="2800" dirty="0"/>
          </a:p>
        </p:txBody>
      </p:sp>
      <p:sp>
        <p:nvSpPr>
          <p:cNvPr id="5" name="Text 2"/>
          <p:cNvSpPr/>
          <p:nvPr/>
        </p:nvSpPr>
        <p:spPr>
          <a:xfrm>
            <a:off x="621792" y="2697480"/>
            <a:ext cx="4983480" cy="6583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Сервис ведения рекламных кампаний: человек контролирует стратегию, AI 24/7 следит за ставками и мусорными запросами.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621792" y="3822192"/>
            <a:ext cx="2103120" cy="292608"/>
          </a:xfrm>
          <a:prstGeom prst="rect">
            <a:avLst/>
          </a:prstGeom>
          <a:solidFill>
            <a:srgbClr val="0B1220">
              <a:alpha val="95000"/>
            </a:srgbClr>
          </a:solidFill>
          <a:ln>
            <a:solidFill>
              <a:srgbClr val="233552">
                <a:alpha val="80000"/>
              </a:srgbClr>
            </a:solidFill>
          </a:ln>
        </p:spPr>
        <p:txBody>
          <a:bodyPr wrap="square" lIns="381" tIns="381" rIns="381" bIns="381" rtlCol="0" anchor="ctr"/>
          <a:lstStyle/>
          <a:p>
            <a:pPr algn="ctr" indent="0" marL="0">
              <a:buNone/>
            </a:pPr>
            <a:r>
              <a:rPr lang="en-US" sz="950" b="1" dirty="0">
                <a:solidFill>
                  <a:srgbClr val="27D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ничего не устанавливаете</a:t>
            </a:r>
            <a:endParaRPr lang="en-US" sz="950" dirty="0"/>
          </a:p>
        </p:txBody>
      </p:sp>
      <p:sp>
        <p:nvSpPr>
          <p:cNvPr id="7" name="Text 4"/>
          <p:cNvSpPr/>
          <p:nvPr/>
        </p:nvSpPr>
        <p:spPr>
          <a:xfrm>
            <a:off x="2907792" y="3822192"/>
            <a:ext cx="1143000" cy="292608"/>
          </a:xfrm>
          <a:prstGeom prst="rect">
            <a:avLst/>
          </a:prstGeom>
          <a:solidFill>
            <a:srgbClr val="101B2C">
              <a:alpha val="95000"/>
            </a:srgbClr>
          </a:solidFill>
          <a:ln>
            <a:solidFill>
              <a:srgbClr val="233552">
                <a:alpha val="80000"/>
              </a:srgbClr>
            </a:solidFill>
          </a:ln>
        </p:spPr>
        <p:txBody>
          <a:bodyPr wrap="square" lIns="381" tIns="381" rIns="381" bIns="381" rtlCol="0" anchor="ctr"/>
          <a:lstStyle/>
          <a:p>
            <a:pPr algn="ctr" indent="0" marL="0">
              <a:buNone/>
            </a:pPr>
            <a:r>
              <a:rPr lang="en-US" sz="950" b="1" dirty="0">
                <a:solidFill>
                  <a:srgbClr val="5BFFA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 24/7</a:t>
            </a:r>
            <a:endParaRPr lang="en-US" sz="950" dirty="0"/>
          </a:p>
        </p:txBody>
      </p:sp>
      <p:sp>
        <p:nvSpPr>
          <p:cNvPr id="8" name="Text 5"/>
          <p:cNvSpPr/>
          <p:nvPr/>
        </p:nvSpPr>
        <p:spPr>
          <a:xfrm>
            <a:off x="4251960" y="3822192"/>
            <a:ext cx="1691640" cy="292608"/>
          </a:xfrm>
          <a:prstGeom prst="rect">
            <a:avLst/>
          </a:prstGeom>
          <a:solidFill>
            <a:srgbClr val="101B2C">
              <a:alpha val="95000"/>
            </a:srgbClr>
          </a:solidFill>
          <a:ln>
            <a:solidFill>
              <a:srgbClr val="233552">
                <a:alpha val="80000"/>
              </a:srgbClr>
            </a:solidFill>
          </a:ln>
        </p:spPr>
        <p:txBody>
          <a:bodyPr wrap="square" lIns="381" tIns="381" rIns="381" bIns="381" rtlCol="0" anchor="ctr"/>
          <a:lstStyle/>
          <a:p>
            <a:pPr algn="ctr" indent="0" marL="0">
              <a:buNone/>
            </a:pPr>
            <a:r>
              <a:rPr lang="en-US" sz="950" b="1" dirty="0">
                <a:solidFill>
                  <a:srgbClr val="FFC7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 5 000 ₽ / мес</a:t>
            </a:r>
            <a:endParaRPr lang="en-US" sz="950" dirty="0"/>
          </a:p>
        </p:txBody>
      </p:sp>
      <p:sp>
        <p:nvSpPr>
          <p:cNvPr id="9" name="Text 6"/>
          <p:cNvSpPr/>
          <p:nvPr/>
        </p:nvSpPr>
        <p:spPr>
          <a:xfrm>
            <a:off x="685800" y="4846320"/>
            <a:ext cx="164592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b="1" dirty="0">
                <a:solidFill>
                  <a:srgbClr val="27D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</a:t>
            </a:r>
            <a:endParaRPr lang="en-US" sz="2100" dirty="0"/>
          </a:p>
        </p:txBody>
      </p:sp>
      <p:sp>
        <p:nvSpPr>
          <p:cNvPr id="10" name="Text 7"/>
          <p:cNvSpPr/>
          <p:nvPr/>
        </p:nvSpPr>
        <p:spPr>
          <a:xfrm>
            <a:off x="685800" y="5257800"/>
            <a:ext cx="1645920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95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вашего времени на настройку</a:t>
            </a:r>
            <a:endParaRPr lang="en-US" sz="950" dirty="0"/>
          </a:p>
        </p:txBody>
      </p:sp>
      <p:sp>
        <p:nvSpPr>
          <p:cNvPr id="11" name="Text 8"/>
          <p:cNvSpPr/>
          <p:nvPr/>
        </p:nvSpPr>
        <p:spPr>
          <a:xfrm>
            <a:off x="2606040" y="4846320"/>
            <a:ext cx="164592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b="1" dirty="0">
                <a:solidFill>
                  <a:srgbClr val="27D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24/7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2606040" y="5257800"/>
            <a:ext cx="1645920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95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контроль ставок и запросов</a:t>
            </a:r>
            <a:endParaRPr lang="en-US" sz="950" dirty="0"/>
          </a:p>
        </p:txBody>
      </p:sp>
      <p:sp>
        <p:nvSpPr>
          <p:cNvPr id="13" name="Text 10"/>
          <p:cNvSpPr/>
          <p:nvPr/>
        </p:nvSpPr>
        <p:spPr>
          <a:xfrm>
            <a:off x="4526280" y="4846320"/>
            <a:ext cx="164592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b="1" dirty="0">
                <a:solidFill>
                  <a:srgbClr val="27D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фикс</a:t>
            </a:r>
            <a:endParaRPr lang="en-US" sz="2100" dirty="0"/>
          </a:p>
        </p:txBody>
      </p:sp>
      <p:sp>
        <p:nvSpPr>
          <p:cNvPr id="14" name="Text 11"/>
          <p:cNvSpPr/>
          <p:nvPr/>
        </p:nvSpPr>
        <p:spPr>
          <a:xfrm>
            <a:off x="4526280" y="5257800"/>
            <a:ext cx="1645920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95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без процента от бюджета</a:t>
            </a:r>
            <a:endParaRPr lang="en-US" sz="950" dirty="0"/>
          </a:p>
        </p:txBody>
      </p:sp>
      <p:sp>
        <p:nvSpPr>
          <p:cNvPr id="15" name="Text 12"/>
          <p:cNvSpPr/>
          <p:nvPr/>
        </p:nvSpPr>
        <p:spPr>
          <a:xfrm>
            <a:off x="7388352" y="4096512"/>
            <a:ext cx="35661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5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Клиентская презентация сервиса</a:t>
            </a:r>
            <a:endParaRPr lang="en-US" sz="1250" dirty="0"/>
          </a:p>
        </p:txBody>
      </p:sp>
      <p:sp>
        <p:nvSpPr>
          <p:cNvPr id="16" name="Text 13"/>
          <p:cNvSpPr/>
          <p:nvPr/>
        </p:nvSpPr>
        <p:spPr>
          <a:xfrm>
            <a:off x="7388352" y="4553712"/>
            <a:ext cx="3520440" cy="6583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Для собственников и малого бизнеса, где заявки из Директа важны, но нет времени самим разбираться в кабинете.</a:t>
            </a:r>
            <a:endParaRPr lang="en-US" sz="1300" dirty="0"/>
          </a:p>
        </p:txBody>
      </p:sp>
      <p:sp>
        <p:nvSpPr>
          <p:cNvPr id="17" name="Text 14"/>
          <p:cNvSpPr/>
          <p:nvPr/>
        </p:nvSpPr>
        <p:spPr>
          <a:xfrm>
            <a:off x="502920" y="6510528"/>
            <a:ext cx="42976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80" dirty="0">
                <a:solidFill>
                  <a:srgbClr val="8190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Яндекс.Директ под управлением человека + AI</a:t>
            </a:r>
            <a:endParaRPr lang="en-US" sz="780" dirty="0"/>
          </a:p>
        </p:txBody>
      </p:sp>
      <p:sp>
        <p:nvSpPr>
          <p:cNvPr id="18" name="Text 15"/>
          <p:cNvSpPr/>
          <p:nvPr/>
        </p:nvSpPr>
        <p:spPr>
          <a:xfrm>
            <a:off x="9692640" y="6510528"/>
            <a:ext cx="19659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80" dirty="0">
                <a:solidFill>
                  <a:srgbClr val="8190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info@direct-bot.ru</a:t>
            </a:r>
            <a:endParaRPr lang="en-US" sz="78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03050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28600"/>
            <a:ext cx="12801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b="1" dirty="0">
                <a:solidFill>
                  <a:srgbClr val="27D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DirectAI</a:t>
            </a:r>
            <a:endParaRPr lang="en-US" sz="900" dirty="0"/>
          </a:p>
        </p:txBody>
      </p:sp>
      <p:sp>
        <p:nvSpPr>
          <p:cNvPr id="3" name="Text 1"/>
          <p:cNvSpPr/>
          <p:nvPr/>
        </p:nvSpPr>
        <p:spPr>
          <a:xfrm>
            <a:off x="11109960" y="201168"/>
            <a:ext cx="50292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8190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</a:t>
            </a:r>
            <a:endParaRPr lang="en-US" sz="800" dirty="0"/>
          </a:p>
        </p:txBody>
      </p:sp>
      <p:sp>
        <p:nvSpPr>
          <p:cNvPr id="4" name="Text 2"/>
          <p:cNvSpPr/>
          <p:nvPr/>
        </p:nvSpPr>
        <p:spPr>
          <a:xfrm>
            <a:off x="502920" y="566928"/>
            <a:ext cx="5394960" cy="7315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7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Почему это выгоднее привычных вариантов</a:t>
            </a:r>
            <a:endParaRPr lang="en-US" sz="2700" dirty="0"/>
          </a:p>
        </p:txBody>
      </p:sp>
      <p:sp>
        <p:nvSpPr>
          <p:cNvPr id="5" name="Text 3"/>
          <p:cNvSpPr/>
          <p:nvPr/>
        </p:nvSpPr>
        <p:spPr>
          <a:xfrm>
            <a:off x="521208" y="1325880"/>
            <a:ext cx="5303520" cy="3474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125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Формат “я + AI” закрывает то, что обычно дорого, медленно или непрозрачно.</a:t>
            </a:r>
            <a:endParaRPr lang="en-US" sz="1250" dirty="0"/>
          </a:p>
        </p:txBody>
      </p:sp>
      <p:sp>
        <p:nvSpPr>
          <p:cNvPr id="6" name="Text 4"/>
          <p:cNvSpPr/>
          <p:nvPr/>
        </p:nvSpPr>
        <p:spPr>
          <a:xfrm>
            <a:off x="658368" y="1828800"/>
            <a:ext cx="2560320" cy="411480"/>
          </a:xfrm>
          <a:prstGeom prst="rect">
            <a:avLst/>
          </a:prstGeom>
          <a:solidFill>
            <a:srgbClr val="101B2C">
              <a:alpha val="94000"/>
            </a:srgbClr>
          </a:solidFill>
          <a:ln>
            <a:solidFill>
              <a:srgbClr val="233552">
                <a:alpha val="75000"/>
              </a:srgbClr>
            </a:solidFill>
          </a:ln>
        </p:spPr>
        <p:txBody>
          <a:bodyPr wrap="square" lIns="508" tIns="508" rIns="508" bIns="508" rtlCol="0" anchor="ctr"/>
          <a:lstStyle/>
          <a:p>
            <a:pPr indent="0" marL="0">
              <a:buNone/>
            </a:pPr>
            <a:r>
              <a:rPr lang="en-US" sz="1150" b="1" dirty="0">
                <a:solidFill>
                  <a:srgbClr val="27D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Вариант</a:t>
            </a:r>
            <a:endParaRPr lang="en-US" sz="1150" dirty="0"/>
          </a:p>
        </p:txBody>
      </p:sp>
      <p:sp>
        <p:nvSpPr>
          <p:cNvPr id="7" name="Text 5"/>
          <p:cNvSpPr/>
          <p:nvPr/>
        </p:nvSpPr>
        <p:spPr>
          <a:xfrm>
            <a:off x="3246120" y="1828800"/>
            <a:ext cx="2651760" cy="411480"/>
          </a:xfrm>
          <a:prstGeom prst="rect">
            <a:avLst/>
          </a:prstGeom>
          <a:solidFill>
            <a:srgbClr val="101B2C">
              <a:alpha val="94000"/>
            </a:srgbClr>
          </a:solidFill>
          <a:ln>
            <a:solidFill>
              <a:srgbClr val="233552">
                <a:alpha val="75000"/>
              </a:srgbClr>
            </a:solidFill>
          </a:ln>
        </p:spPr>
        <p:txBody>
          <a:bodyPr wrap="square" lIns="508" tIns="508" rIns="508" bIns="508" rtlCol="0" anchor="ctr"/>
          <a:lstStyle/>
          <a:p>
            <a:pPr indent="0" marL="0">
              <a:buNone/>
            </a:pPr>
            <a:r>
              <a:rPr lang="en-US" sz="1150" b="1" dirty="0">
                <a:solidFill>
                  <a:srgbClr val="27D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Стоимость</a:t>
            </a:r>
            <a:endParaRPr lang="en-US" sz="1150" dirty="0"/>
          </a:p>
        </p:txBody>
      </p:sp>
      <p:sp>
        <p:nvSpPr>
          <p:cNvPr id="8" name="Text 6"/>
          <p:cNvSpPr/>
          <p:nvPr/>
        </p:nvSpPr>
        <p:spPr>
          <a:xfrm>
            <a:off x="5925312" y="1828800"/>
            <a:ext cx="2971800" cy="411480"/>
          </a:xfrm>
          <a:prstGeom prst="rect">
            <a:avLst/>
          </a:prstGeom>
          <a:solidFill>
            <a:srgbClr val="101B2C">
              <a:alpha val="94000"/>
            </a:srgbClr>
          </a:solidFill>
          <a:ln>
            <a:solidFill>
              <a:srgbClr val="233552">
                <a:alpha val="75000"/>
              </a:srgbClr>
            </a:solidFill>
          </a:ln>
        </p:spPr>
        <p:txBody>
          <a:bodyPr wrap="square" lIns="508" tIns="508" rIns="508" bIns="508" rtlCol="0" anchor="ctr"/>
          <a:lstStyle/>
          <a:p>
            <a:pPr indent="0" marL="0">
              <a:buNone/>
            </a:pPr>
            <a:r>
              <a:rPr lang="en-US" sz="1150" b="1" dirty="0">
                <a:solidFill>
                  <a:srgbClr val="27D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Скорость реакции</a:t>
            </a:r>
            <a:endParaRPr lang="en-US" sz="1150" dirty="0"/>
          </a:p>
        </p:txBody>
      </p:sp>
      <p:sp>
        <p:nvSpPr>
          <p:cNvPr id="9" name="Text 7"/>
          <p:cNvSpPr/>
          <p:nvPr/>
        </p:nvSpPr>
        <p:spPr>
          <a:xfrm>
            <a:off x="8924544" y="1828800"/>
            <a:ext cx="2468880" cy="411480"/>
          </a:xfrm>
          <a:prstGeom prst="rect">
            <a:avLst/>
          </a:prstGeom>
          <a:solidFill>
            <a:srgbClr val="101B2C">
              <a:alpha val="94000"/>
            </a:srgbClr>
          </a:solidFill>
          <a:ln>
            <a:solidFill>
              <a:srgbClr val="233552">
                <a:alpha val="75000"/>
              </a:srgbClr>
            </a:solidFill>
          </a:ln>
        </p:spPr>
        <p:txBody>
          <a:bodyPr wrap="square" lIns="508" tIns="508" rIns="508" bIns="508" rtlCol="0" anchor="ctr"/>
          <a:lstStyle/>
          <a:p>
            <a:pPr indent="0" marL="0">
              <a:buNone/>
            </a:pPr>
            <a:r>
              <a:rPr lang="en-US" sz="1150" b="1" dirty="0">
                <a:solidFill>
                  <a:srgbClr val="27D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Ваше участие</a:t>
            </a:r>
            <a:endParaRPr lang="en-US" sz="1150" dirty="0"/>
          </a:p>
        </p:txBody>
      </p:sp>
      <p:sp>
        <p:nvSpPr>
          <p:cNvPr id="10" name="Text 8"/>
          <p:cNvSpPr/>
          <p:nvPr/>
        </p:nvSpPr>
        <p:spPr>
          <a:xfrm>
            <a:off x="658368" y="2304288"/>
            <a:ext cx="2560320" cy="530352"/>
          </a:xfrm>
          <a:prstGeom prst="rect">
            <a:avLst/>
          </a:prstGeom>
          <a:solidFill>
            <a:srgbClr val="0B1220">
              <a:alpha val="97000"/>
            </a:srgbClr>
          </a:solidFill>
          <a:ln>
            <a:solidFill>
              <a:srgbClr val="233552">
                <a:alpha val="80000"/>
              </a:srgbClr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15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DirectAI: я + AI</a:t>
            </a:r>
            <a:endParaRPr lang="en-US" sz="1150" dirty="0"/>
          </a:p>
        </p:txBody>
      </p:sp>
      <p:sp>
        <p:nvSpPr>
          <p:cNvPr id="11" name="Text 9"/>
          <p:cNvSpPr/>
          <p:nvPr/>
        </p:nvSpPr>
        <p:spPr>
          <a:xfrm>
            <a:off x="3246120" y="2304288"/>
            <a:ext cx="2651760" cy="530352"/>
          </a:xfrm>
          <a:prstGeom prst="rect">
            <a:avLst/>
          </a:prstGeom>
          <a:solidFill>
            <a:srgbClr val="0B1220">
              <a:alpha val="92000"/>
            </a:srgbClr>
          </a:solidFill>
          <a:ln>
            <a:solidFill>
              <a:srgbClr val="233552">
                <a:alpha val="80000"/>
              </a:srgbClr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05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 5 000 ₽/мес, фикс</a:t>
            </a:r>
            <a:endParaRPr lang="en-US" sz="1050" dirty="0"/>
          </a:p>
        </p:txBody>
      </p:sp>
      <p:sp>
        <p:nvSpPr>
          <p:cNvPr id="12" name="Text 10"/>
          <p:cNvSpPr/>
          <p:nvPr/>
        </p:nvSpPr>
        <p:spPr>
          <a:xfrm>
            <a:off x="5925312" y="2304288"/>
            <a:ext cx="2971800" cy="530352"/>
          </a:xfrm>
          <a:prstGeom prst="rect">
            <a:avLst/>
          </a:prstGeom>
          <a:solidFill>
            <a:srgbClr val="0B1220">
              <a:alpha val="92000"/>
            </a:srgbClr>
          </a:solidFill>
          <a:ln>
            <a:solidFill>
              <a:srgbClr val="233552">
                <a:alpha val="80000"/>
              </a:srgbClr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05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 следит 24/7, я контролирую</a:t>
            </a:r>
            <a:endParaRPr lang="en-US" sz="1050" dirty="0"/>
          </a:p>
        </p:txBody>
      </p:sp>
      <p:sp>
        <p:nvSpPr>
          <p:cNvPr id="13" name="Text 11"/>
          <p:cNvSpPr/>
          <p:nvPr/>
        </p:nvSpPr>
        <p:spPr>
          <a:xfrm>
            <a:off x="8924544" y="2304288"/>
            <a:ext cx="2468880" cy="530352"/>
          </a:xfrm>
          <a:prstGeom prst="rect">
            <a:avLst/>
          </a:prstGeom>
          <a:solidFill>
            <a:srgbClr val="0B1220">
              <a:alpha val="92000"/>
            </a:srgbClr>
          </a:solidFill>
          <a:ln>
            <a:solidFill>
              <a:srgbClr val="233552">
                <a:alpha val="80000"/>
              </a:srgbClr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05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минимум</a:t>
            </a:r>
            <a:endParaRPr lang="en-US" sz="1050" dirty="0"/>
          </a:p>
        </p:txBody>
      </p:sp>
      <p:sp>
        <p:nvSpPr>
          <p:cNvPr id="14" name="Text 12"/>
          <p:cNvSpPr/>
          <p:nvPr/>
        </p:nvSpPr>
        <p:spPr>
          <a:xfrm>
            <a:off x="658368" y="2962656"/>
            <a:ext cx="2560320" cy="530352"/>
          </a:xfrm>
          <a:prstGeom prst="rect">
            <a:avLst/>
          </a:prstGeom>
          <a:solidFill>
            <a:srgbClr val="07111F">
              <a:alpha val="97000"/>
            </a:srgbClr>
          </a:solidFill>
          <a:ln>
            <a:solidFill>
              <a:srgbClr val="233552">
                <a:alpha val="80000"/>
              </a:srgbClr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150" b="1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Директолог в штат</a:t>
            </a:r>
            <a:endParaRPr lang="en-US" sz="1150" dirty="0"/>
          </a:p>
        </p:txBody>
      </p:sp>
      <p:sp>
        <p:nvSpPr>
          <p:cNvPr id="15" name="Text 13"/>
          <p:cNvSpPr/>
          <p:nvPr/>
        </p:nvSpPr>
        <p:spPr>
          <a:xfrm>
            <a:off x="3246120" y="2962656"/>
            <a:ext cx="2651760" cy="530352"/>
          </a:xfrm>
          <a:prstGeom prst="rect">
            <a:avLst/>
          </a:prstGeom>
          <a:solidFill>
            <a:srgbClr val="07111F">
              <a:alpha val="92000"/>
            </a:srgbClr>
          </a:solidFill>
          <a:ln>
            <a:solidFill>
              <a:srgbClr val="233552">
                <a:alpha val="80000"/>
              </a:srgbClr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обычно дорого для малого бизнеса</a:t>
            </a:r>
            <a:endParaRPr lang="en-US" sz="1050" dirty="0"/>
          </a:p>
        </p:txBody>
      </p:sp>
      <p:sp>
        <p:nvSpPr>
          <p:cNvPr id="16" name="Text 14"/>
          <p:cNvSpPr/>
          <p:nvPr/>
        </p:nvSpPr>
        <p:spPr>
          <a:xfrm>
            <a:off x="5925312" y="2962656"/>
            <a:ext cx="2971800" cy="530352"/>
          </a:xfrm>
          <a:prstGeom prst="rect">
            <a:avLst/>
          </a:prstGeom>
          <a:solidFill>
            <a:srgbClr val="07111F">
              <a:alpha val="92000"/>
            </a:srgbClr>
          </a:solidFill>
          <a:ln>
            <a:solidFill>
              <a:srgbClr val="233552">
                <a:alpha val="80000"/>
              </a:srgbClr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рабочие часы</a:t>
            </a:r>
            <a:endParaRPr lang="en-US" sz="1050" dirty="0"/>
          </a:p>
        </p:txBody>
      </p:sp>
      <p:sp>
        <p:nvSpPr>
          <p:cNvPr id="17" name="Text 15"/>
          <p:cNvSpPr/>
          <p:nvPr/>
        </p:nvSpPr>
        <p:spPr>
          <a:xfrm>
            <a:off x="8924544" y="2962656"/>
            <a:ext cx="2468880" cy="530352"/>
          </a:xfrm>
          <a:prstGeom prst="rect">
            <a:avLst/>
          </a:prstGeom>
          <a:solidFill>
            <a:srgbClr val="07111F">
              <a:alpha val="92000"/>
            </a:srgbClr>
          </a:solidFill>
          <a:ln>
            <a:solidFill>
              <a:srgbClr val="233552">
                <a:alpha val="80000"/>
              </a:srgbClr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поиск, найм, контроль</a:t>
            </a:r>
            <a:endParaRPr lang="en-US" sz="1050" dirty="0"/>
          </a:p>
        </p:txBody>
      </p:sp>
      <p:sp>
        <p:nvSpPr>
          <p:cNvPr id="18" name="Text 16"/>
          <p:cNvSpPr/>
          <p:nvPr/>
        </p:nvSpPr>
        <p:spPr>
          <a:xfrm>
            <a:off x="658368" y="3621024"/>
            <a:ext cx="2560320" cy="530352"/>
          </a:xfrm>
          <a:prstGeom prst="rect">
            <a:avLst/>
          </a:prstGeom>
          <a:solidFill>
            <a:srgbClr val="07111F">
              <a:alpha val="97000"/>
            </a:srgbClr>
          </a:solidFill>
          <a:ln>
            <a:solidFill>
              <a:srgbClr val="233552">
                <a:alpha val="80000"/>
              </a:srgbClr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150" b="1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Агентство</a:t>
            </a:r>
            <a:endParaRPr lang="en-US" sz="1150" dirty="0"/>
          </a:p>
        </p:txBody>
      </p:sp>
      <p:sp>
        <p:nvSpPr>
          <p:cNvPr id="19" name="Text 17"/>
          <p:cNvSpPr/>
          <p:nvPr/>
        </p:nvSpPr>
        <p:spPr>
          <a:xfrm>
            <a:off x="3246120" y="3621024"/>
            <a:ext cx="2651760" cy="530352"/>
          </a:xfrm>
          <a:prstGeom prst="rect">
            <a:avLst/>
          </a:prstGeom>
          <a:solidFill>
            <a:srgbClr val="07111F">
              <a:alpha val="92000"/>
            </a:srgbClr>
          </a:solidFill>
          <a:ln>
            <a:solidFill>
              <a:srgbClr val="233552">
                <a:alpha val="80000"/>
              </a:srgbClr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часто процент от бюджета</a:t>
            </a:r>
            <a:endParaRPr lang="en-US" sz="1050" dirty="0"/>
          </a:p>
        </p:txBody>
      </p:sp>
      <p:sp>
        <p:nvSpPr>
          <p:cNvPr id="20" name="Text 18"/>
          <p:cNvSpPr/>
          <p:nvPr/>
        </p:nvSpPr>
        <p:spPr>
          <a:xfrm>
            <a:off x="5925312" y="3621024"/>
            <a:ext cx="2971800" cy="530352"/>
          </a:xfrm>
          <a:prstGeom prst="rect">
            <a:avLst/>
          </a:prstGeom>
          <a:solidFill>
            <a:srgbClr val="07111F">
              <a:alpha val="92000"/>
            </a:srgbClr>
          </a:solidFill>
          <a:ln>
            <a:solidFill>
              <a:srgbClr val="233552">
                <a:alpha val="80000"/>
              </a:srgbClr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отчёты и правки по графику</a:t>
            </a:r>
            <a:endParaRPr lang="en-US" sz="1050" dirty="0"/>
          </a:p>
        </p:txBody>
      </p:sp>
      <p:sp>
        <p:nvSpPr>
          <p:cNvPr id="21" name="Text 19"/>
          <p:cNvSpPr/>
          <p:nvPr/>
        </p:nvSpPr>
        <p:spPr>
          <a:xfrm>
            <a:off x="8924544" y="3621024"/>
            <a:ext cx="2468880" cy="530352"/>
          </a:xfrm>
          <a:prstGeom prst="rect">
            <a:avLst/>
          </a:prstGeom>
          <a:solidFill>
            <a:srgbClr val="07111F">
              <a:alpha val="92000"/>
            </a:srgbClr>
          </a:solidFill>
          <a:ln>
            <a:solidFill>
              <a:srgbClr val="233552">
                <a:alpha val="80000"/>
              </a:srgbClr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брифы, созвоны, согласования</a:t>
            </a:r>
            <a:endParaRPr lang="en-US" sz="1050" dirty="0"/>
          </a:p>
        </p:txBody>
      </p:sp>
      <p:sp>
        <p:nvSpPr>
          <p:cNvPr id="22" name="Text 20"/>
          <p:cNvSpPr/>
          <p:nvPr/>
        </p:nvSpPr>
        <p:spPr>
          <a:xfrm>
            <a:off x="1417320" y="4892040"/>
            <a:ext cx="9326880" cy="292608"/>
          </a:xfrm>
          <a:prstGeom prst="rect">
            <a:avLst/>
          </a:prstGeom>
          <a:solidFill>
            <a:srgbClr val="0B1220">
              <a:alpha val="95000"/>
            </a:srgbClr>
          </a:solidFill>
          <a:ln>
            <a:solidFill>
              <a:srgbClr val="233552">
                <a:alpha val="80000"/>
              </a:srgbClr>
            </a:solidFill>
          </a:ln>
        </p:spPr>
        <p:txBody>
          <a:bodyPr wrap="square" lIns="381" tIns="381" rIns="381" bIns="381" rtlCol="0" anchor="ctr"/>
          <a:lstStyle/>
          <a:p>
            <a:pPr algn="ctr" indent="0" marL="0">
              <a:buNone/>
            </a:pPr>
            <a:r>
              <a:rPr lang="en-US" sz="950" b="1" dirty="0">
                <a:solidFill>
                  <a:srgbClr val="5BFFA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главная разница: фикс + личная ответственность + автоматизация рутины</a:t>
            </a:r>
            <a:endParaRPr lang="en-US" sz="950" dirty="0"/>
          </a:p>
        </p:txBody>
      </p:sp>
      <p:sp>
        <p:nvSpPr>
          <p:cNvPr id="23" name="Text 21"/>
          <p:cNvSpPr/>
          <p:nvPr/>
        </p:nvSpPr>
        <p:spPr>
          <a:xfrm>
            <a:off x="502920" y="6510528"/>
            <a:ext cx="42976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80" dirty="0">
                <a:solidFill>
                  <a:srgbClr val="8190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Яндекс.Директ под управлением человека + AI</a:t>
            </a:r>
            <a:endParaRPr lang="en-US" sz="780" dirty="0"/>
          </a:p>
        </p:txBody>
      </p:sp>
      <p:sp>
        <p:nvSpPr>
          <p:cNvPr id="24" name="Text 22"/>
          <p:cNvSpPr/>
          <p:nvPr/>
        </p:nvSpPr>
        <p:spPr>
          <a:xfrm>
            <a:off x="9692640" y="6510528"/>
            <a:ext cx="19659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80" dirty="0">
                <a:solidFill>
                  <a:srgbClr val="8190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info@direct-bot.ru</a:t>
            </a:r>
            <a:endParaRPr lang="en-US" sz="78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03050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28600"/>
            <a:ext cx="12801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b="1" dirty="0">
                <a:solidFill>
                  <a:srgbClr val="27D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DirectAI</a:t>
            </a:r>
            <a:endParaRPr lang="en-US" sz="900" dirty="0"/>
          </a:p>
        </p:txBody>
      </p:sp>
      <p:sp>
        <p:nvSpPr>
          <p:cNvPr id="3" name="Text 1"/>
          <p:cNvSpPr/>
          <p:nvPr/>
        </p:nvSpPr>
        <p:spPr>
          <a:xfrm>
            <a:off x="11109960" y="201168"/>
            <a:ext cx="50292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8190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</a:t>
            </a:r>
            <a:endParaRPr lang="en-US" sz="800" dirty="0"/>
          </a:p>
        </p:txBody>
      </p:sp>
      <p:sp>
        <p:nvSpPr>
          <p:cNvPr id="4" name="Text 2"/>
          <p:cNvSpPr/>
          <p:nvPr/>
        </p:nvSpPr>
        <p:spPr>
          <a:xfrm>
            <a:off x="502920" y="566928"/>
            <a:ext cx="5394960" cy="7315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7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Тарифы</a:t>
            </a:r>
            <a:endParaRPr lang="en-US" sz="2700" dirty="0"/>
          </a:p>
        </p:txBody>
      </p:sp>
      <p:sp>
        <p:nvSpPr>
          <p:cNvPr id="5" name="Text 3"/>
          <p:cNvSpPr/>
          <p:nvPr/>
        </p:nvSpPr>
        <p:spPr>
          <a:xfrm>
            <a:off x="521208" y="1325880"/>
            <a:ext cx="5303520" cy="3474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125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Фиксированная стоимость: клиент не платит процент от рекламного бюджета.</a:t>
            </a:r>
            <a:endParaRPr lang="en-US" sz="1250" dirty="0"/>
          </a:p>
        </p:txBody>
      </p:sp>
      <p:sp>
        <p:nvSpPr>
          <p:cNvPr id="6" name="Text 4"/>
          <p:cNvSpPr/>
          <p:nvPr/>
        </p:nvSpPr>
        <p:spPr>
          <a:xfrm>
            <a:off x="685800" y="1901952"/>
            <a:ext cx="33375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27D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Один бизнес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685800" y="2487168"/>
            <a:ext cx="333756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000" b="1" dirty="0">
                <a:solidFill>
                  <a:srgbClr val="5BFFA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5 000 ₽ / мес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685800" y="3246120"/>
            <a:ext cx="3337560" cy="1645920"/>
          </a:xfrm>
          <a:prstGeom prst="rect">
            <a:avLst/>
          </a:prstGeom>
          <a:solidFill>
            <a:srgbClr val="0B1220">
              <a:alpha val="96000"/>
            </a:srgbClr>
          </a:solidFill>
          <a:ln>
            <a:solidFill>
              <a:srgbClr val="27DFFF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algn="ctr" indent="0" marL="0">
              <a:buNone/>
            </a:pPr>
            <a:r>
              <a:rPr lang="en-US" sz="130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 кабинет Директа</a:t>
            </a:r>
            <a:endParaRPr lang="en-US" sz="1300" dirty="0"/>
          </a:p>
          <a:p>
            <a:pPr algn="ctr" indent="0" marL="0">
              <a:buNone/>
            </a:pPr>
            <a:r>
              <a:rPr lang="en-US" sz="130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подключение и настройка</a:t>
            </a:r>
            <a:endParaRPr lang="en-US" sz="1300" dirty="0"/>
          </a:p>
          <a:p>
            <a:pPr algn="ctr" indent="0" marL="0">
              <a:buNone/>
            </a:pPr>
            <a:r>
              <a:rPr lang="en-US" sz="130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 правит ставки каждый час</a:t>
            </a:r>
            <a:endParaRPr lang="en-US" sz="1300" dirty="0"/>
          </a:p>
          <a:p>
            <a:pPr algn="ctr" indent="0" marL="0">
              <a:buNone/>
            </a:pPr>
            <a:r>
              <a:rPr lang="en-US" sz="130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отчёт и я на связи</a:t>
            </a:r>
            <a:endParaRPr lang="en-US" sz="1300" dirty="0"/>
          </a:p>
        </p:txBody>
      </p:sp>
      <p:sp>
        <p:nvSpPr>
          <p:cNvPr id="9" name="Text 7"/>
          <p:cNvSpPr/>
          <p:nvPr/>
        </p:nvSpPr>
        <p:spPr>
          <a:xfrm>
            <a:off x="4507992" y="1901952"/>
            <a:ext cx="33375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Несколько направлений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4507992" y="2487168"/>
            <a:ext cx="333756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000" b="1" dirty="0">
                <a:solidFill>
                  <a:srgbClr val="FFC7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10 000 ₽ / мес</a:t>
            </a:r>
            <a:endParaRPr lang="en-US" sz="2000" dirty="0"/>
          </a:p>
        </p:txBody>
      </p:sp>
      <p:sp>
        <p:nvSpPr>
          <p:cNvPr id="11" name="Text 9"/>
          <p:cNvSpPr/>
          <p:nvPr/>
        </p:nvSpPr>
        <p:spPr>
          <a:xfrm>
            <a:off x="4507992" y="3246120"/>
            <a:ext cx="3337560" cy="1645920"/>
          </a:xfrm>
          <a:prstGeom prst="rect">
            <a:avLst/>
          </a:prstGeom>
          <a:solidFill>
            <a:srgbClr val="07111F">
              <a:alpha val="96000"/>
            </a:srgbClr>
          </a:solidFill>
          <a:ln>
            <a:solidFill>
              <a:srgbClr val="233552">
                <a:alpha val="80000"/>
              </a:srgbClr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algn="ctr" indent="0" marL="0">
              <a:buNone/>
            </a:pPr>
            <a:r>
              <a:rPr lang="en-US" sz="130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до 3 кабинетов</a:t>
            </a:r>
            <a:endParaRPr lang="en-US" sz="1300" dirty="0"/>
          </a:p>
          <a:p>
            <a:pPr algn="ctr" indent="0" marL="0">
              <a:buNone/>
            </a:pPr>
            <a:r>
              <a:rPr lang="en-US" sz="130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отчёт по каждому</a:t>
            </a:r>
            <a:endParaRPr lang="en-US" sz="1300" dirty="0"/>
          </a:p>
          <a:p>
            <a:pPr algn="ctr" indent="0" marL="0">
              <a:buNone/>
            </a:pPr>
            <a:r>
              <a:rPr lang="en-US" sz="130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приоритетный ответ</a:t>
            </a:r>
            <a:endParaRPr lang="en-US" sz="1300" dirty="0"/>
          </a:p>
          <a:p>
            <a:pPr algn="ctr" indent="0" marL="0">
              <a:buNone/>
            </a:pPr>
            <a:r>
              <a:rPr lang="en-US" sz="130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подключение без установки</a:t>
            </a:r>
            <a:endParaRPr lang="en-US" sz="1300" dirty="0"/>
          </a:p>
        </p:txBody>
      </p:sp>
      <p:sp>
        <p:nvSpPr>
          <p:cNvPr id="12" name="Text 10"/>
          <p:cNvSpPr/>
          <p:nvPr/>
        </p:nvSpPr>
        <p:spPr>
          <a:xfrm>
            <a:off x="8330184" y="1901952"/>
            <a:ext cx="33375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Портфель проектов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8330184" y="2487168"/>
            <a:ext cx="333756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000" b="1" dirty="0">
                <a:solidFill>
                  <a:srgbClr val="FFC7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15 000 ₽ / мес</a:t>
            </a:r>
            <a:endParaRPr lang="en-US" sz="2000" dirty="0"/>
          </a:p>
        </p:txBody>
      </p:sp>
      <p:sp>
        <p:nvSpPr>
          <p:cNvPr id="14" name="Text 12"/>
          <p:cNvSpPr/>
          <p:nvPr/>
        </p:nvSpPr>
        <p:spPr>
          <a:xfrm>
            <a:off x="8330184" y="3246120"/>
            <a:ext cx="3337560" cy="1645920"/>
          </a:xfrm>
          <a:prstGeom prst="rect">
            <a:avLst/>
          </a:prstGeom>
          <a:solidFill>
            <a:srgbClr val="07111F">
              <a:alpha val="96000"/>
            </a:srgbClr>
          </a:solidFill>
          <a:ln>
            <a:solidFill>
              <a:srgbClr val="233552">
                <a:alpha val="80000"/>
              </a:srgbClr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algn="ctr" indent="0" marL="0">
              <a:buNone/>
            </a:pPr>
            <a:r>
              <a:rPr lang="en-US" sz="130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до 5 кабинетов</a:t>
            </a:r>
            <a:endParaRPr lang="en-US" sz="1300" dirty="0"/>
          </a:p>
          <a:p>
            <a:pPr algn="ctr" indent="0" marL="0">
              <a:buNone/>
            </a:pPr>
            <a:r>
              <a:rPr lang="en-US" sz="130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расширенные лимиты AI</a:t>
            </a:r>
            <a:endParaRPr lang="en-US" sz="1300" dirty="0"/>
          </a:p>
          <a:p>
            <a:pPr algn="ctr" indent="0" marL="0">
              <a:buNone/>
            </a:pPr>
            <a:r>
              <a:rPr lang="en-US" sz="130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разбор раз в неделю</a:t>
            </a:r>
            <a:endParaRPr lang="en-US" sz="1300" dirty="0"/>
          </a:p>
          <a:p>
            <a:pPr algn="ctr" indent="0" marL="0">
              <a:buNone/>
            </a:pPr>
            <a:r>
              <a:rPr lang="en-US" sz="130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быстрое подключение новых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1143000" y="5440680"/>
            <a:ext cx="97840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Больше 5 кабинетов — индивидуальный расчёт. Подключение обычно возможно в день обращения.</a:t>
            </a:r>
            <a:endParaRPr lang="en-US" sz="1350" dirty="0"/>
          </a:p>
        </p:txBody>
      </p:sp>
      <p:sp>
        <p:nvSpPr>
          <p:cNvPr id="16" name="Text 14"/>
          <p:cNvSpPr/>
          <p:nvPr/>
        </p:nvSpPr>
        <p:spPr>
          <a:xfrm>
            <a:off x="502920" y="6510528"/>
            <a:ext cx="42976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80" dirty="0">
                <a:solidFill>
                  <a:srgbClr val="8190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Яндекс.Директ под управлением человека + AI</a:t>
            </a:r>
            <a:endParaRPr lang="en-US" sz="780" dirty="0"/>
          </a:p>
        </p:txBody>
      </p:sp>
      <p:sp>
        <p:nvSpPr>
          <p:cNvPr id="17" name="Text 15"/>
          <p:cNvSpPr/>
          <p:nvPr/>
        </p:nvSpPr>
        <p:spPr>
          <a:xfrm>
            <a:off x="9692640" y="6510528"/>
            <a:ext cx="19659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80" dirty="0">
                <a:solidFill>
                  <a:srgbClr val="8190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info@direct-bot.ru</a:t>
            </a:r>
            <a:endParaRPr lang="en-US" sz="78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03050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_cinematic_ultra_detailed_sci_fi_tech_ui_s_batch_1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00800" y="868680"/>
            <a:ext cx="4937760" cy="277977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4360" y="804672"/>
            <a:ext cx="5394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0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Начните с бесплатного разбора</a:t>
            </a:r>
            <a:endParaRPr lang="en-US" sz="3000" dirty="0"/>
          </a:p>
        </p:txBody>
      </p:sp>
      <p:sp>
        <p:nvSpPr>
          <p:cNvPr id="4" name="Text 1"/>
          <p:cNvSpPr/>
          <p:nvPr/>
        </p:nvSpPr>
        <p:spPr>
          <a:xfrm>
            <a:off x="621792" y="1691640"/>
            <a:ext cx="5257800" cy="9326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0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Я посмотрю ваш Директ и честно скажу: есть ли где снижать CPA, что сейчас сливает бюджет и смогу ли я помочь.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640080" y="2971800"/>
            <a:ext cx="1828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7D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Что написать: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658368" y="3429000"/>
            <a:ext cx="3383280" cy="960120"/>
          </a:xfrm>
          <a:prstGeom prst="rect">
            <a:avLst/>
          </a:prstGeom>
          <a:solidFill>
            <a:srgbClr val="0B1220">
              <a:alpha val="96000"/>
            </a:srgbClr>
          </a:solidFill>
          <a:ln>
            <a:solidFill>
              <a:srgbClr val="233552">
                <a:alpha val="80000"/>
              </a:srgbClr>
            </a:solidFill>
          </a:ln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1400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 Чем занимаетесь</a:t>
            </a:r>
            <a:endParaRPr lang="en-US" sz="1400" dirty="0"/>
          </a:p>
          <a:p>
            <a:pPr indent="0" marL="0">
              <a:buNone/>
            </a:pPr>
            <a:r>
              <a:rPr lang="en-US" sz="1400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2. Что рекламируете</a:t>
            </a:r>
            <a:endParaRPr lang="en-US" sz="1400" dirty="0"/>
          </a:p>
          <a:p>
            <a:pPr indent="0" marL="0">
              <a:buNone/>
            </a:pPr>
            <a:r>
              <a:rPr lang="en-US" sz="1400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3. Примерный бюджет</a:t>
            </a:r>
            <a:endParaRPr lang="en-US" sz="1400" dirty="0"/>
          </a:p>
          <a:p>
            <a:pPr indent="0" marL="0">
              <a:buNone/>
            </a:pPr>
            <a:r>
              <a:rPr lang="en-US" sz="1400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4. Что не устраивает сейчас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6583680" y="4160520"/>
            <a:ext cx="12801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7D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Контакты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6583680" y="4590288"/>
            <a:ext cx="4846320" cy="114300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200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Telegram: @reklamabiznessa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MAX: max.ru/u/f9LHodD0cOLUDFB7ZF4hXXUMmDYcKrpkTYExkMOA81OFPpxEyd09FusOgZ0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Телефон: +7 918 355-93-11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Почта: info@direct-bot.ru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658368" y="4846320"/>
            <a:ext cx="2377440" cy="292608"/>
          </a:xfrm>
          <a:prstGeom prst="rect">
            <a:avLst/>
          </a:prstGeom>
          <a:solidFill>
            <a:srgbClr val="101B2C">
              <a:alpha val="95000"/>
            </a:srgbClr>
          </a:solidFill>
          <a:ln>
            <a:solidFill>
              <a:srgbClr val="233552">
                <a:alpha val="80000"/>
              </a:srgbClr>
            </a:solidFill>
          </a:ln>
        </p:spPr>
        <p:txBody>
          <a:bodyPr wrap="square" lIns="381" tIns="381" rIns="381" bIns="381" rtlCol="0" anchor="ctr"/>
          <a:lstStyle/>
          <a:p>
            <a:pPr algn="ctr" indent="0" marL="0">
              <a:buNone/>
            </a:pPr>
            <a:r>
              <a:rPr lang="en-US" sz="950" b="1" dirty="0">
                <a:solidFill>
                  <a:srgbClr val="5BFFA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Отдать Директ мне</a:t>
            </a:r>
            <a:endParaRPr lang="en-US" sz="950" dirty="0"/>
          </a:p>
        </p:txBody>
      </p:sp>
      <p:sp>
        <p:nvSpPr>
          <p:cNvPr id="10" name="Text 7"/>
          <p:cNvSpPr/>
          <p:nvPr/>
        </p:nvSpPr>
        <p:spPr>
          <a:xfrm>
            <a:off x="3246120" y="4846320"/>
            <a:ext cx="2331720" cy="292608"/>
          </a:xfrm>
          <a:prstGeom prst="rect">
            <a:avLst/>
          </a:prstGeom>
          <a:solidFill>
            <a:srgbClr val="101B2C">
              <a:alpha val="95000"/>
            </a:srgbClr>
          </a:solidFill>
          <a:ln>
            <a:solidFill>
              <a:srgbClr val="233552">
                <a:alpha val="80000"/>
              </a:srgbClr>
            </a:solidFill>
          </a:ln>
        </p:spPr>
        <p:txBody>
          <a:bodyPr wrap="square" lIns="381" tIns="381" rIns="381" bIns="381" rtlCol="0" anchor="ctr"/>
          <a:lstStyle/>
          <a:p>
            <a:pPr algn="ctr" indent="0" marL="0">
              <a:buNone/>
            </a:pPr>
            <a:r>
              <a:rPr lang="en-US" sz="950" b="1" dirty="0">
                <a:solidFill>
                  <a:srgbClr val="FFC7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без обязательств и давления</a:t>
            </a:r>
            <a:endParaRPr lang="en-US" sz="950" dirty="0"/>
          </a:p>
        </p:txBody>
      </p:sp>
      <p:sp>
        <p:nvSpPr>
          <p:cNvPr id="11" name="Text 8"/>
          <p:cNvSpPr/>
          <p:nvPr/>
        </p:nvSpPr>
        <p:spPr>
          <a:xfrm>
            <a:off x="594360" y="6473952"/>
            <a:ext cx="20116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8190AA"/>
                </a:solidFill>
              </a:rPr>
              <a:t>DirectAI © 2026</a:t>
            </a:r>
            <a:endParaRPr lang="en-US" sz="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3050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28600"/>
            <a:ext cx="12801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b="1" dirty="0">
                <a:solidFill>
                  <a:srgbClr val="27D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DirectAI</a:t>
            </a:r>
            <a:endParaRPr lang="en-US" sz="900" dirty="0"/>
          </a:p>
        </p:txBody>
      </p:sp>
      <p:sp>
        <p:nvSpPr>
          <p:cNvPr id="3" name="Text 1"/>
          <p:cNvSpPr/>
          <p:nvPr/>
        </p:nvSpPr>
        <p:spPr>
          <a:xfrm>
            <a:off x="11109960" y="201168"/>
            <a:ext cx="50292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8190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02</a:t>
            </a:r>
            <a:endParaRPr lang="en-US" sz="800" dirty="0"/>
          </a:p>
        </p:txBody>
      </p:sp>
      <p:sp>
        <p:nvSpPr>
          <p:cNvPr id="4" name="Text 2"/>
          <p:cNvSpPr/>
          <p:nvPr/>
        </p:nvSpPr>
        <p:spPr>
          <a:xfrm>
            <a:off x="502920" y="566928"/>
            <a:ext cx="5394960" cy="7315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7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Для кого этот сервис</a:t>
            </a:r>
            <a:endParaRPr lang="en-US" sz="2700" dirty="0"/>
          </a:p>
        </p:txBody>
      </p:sp>
      <p:sp>
        <p:nvSpPr>
          <p:cNvPr id="5" name="Text 3"/>
          <p:cNvSpPr/>
          <p:nvPr/>
        </p:nvSpPr>
        <p:spPr>
          <a:xfrm>
            <a:off x="521208" y="1325880"/>
            <a:ext cx="5303520" cy="3474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125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Для бизнеса, который уже тратит деньги на рекламу или хочет запустить Директ без найма отдельного специалиста.</a:t>
            </a:r>
            <a:endParaRPr lang="en-US" sz="1250" dirty="0"/>
          </a:p>
        </p:txBody>
      </p:sp>
      <p:pic>
        <p:nvPicPr>
          <p:cNvPr id="6" name="Image 0" descr="/mnt/data/a_cinematic_photorealistic_hyper_real_digital_i_batch_5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46520" y="960120"/>
            <a:ext cx="4983480" cy="2798064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40080" y="1993392"/>
            <a:ext cx="5029200" cy="868680"/>
          </a:xfrm>
          <a:prstGeom prst="rect">
            <a:avLst/>
          </a:prstGeom>
          <a:solidFill>
            <a:srgbClr val="0B1220">
              <a:alpha val="96000"/>
            </a:srgbClr>
          </a:solidFill>
          <a:ln>
            <a:solidFill>
              <a:srgbClr val="233552">
                <a:alpha val="82000"/>
              </a:srgbClr>
            </a:solidFill>
          </a:ln>
        </p:spPr>
        <p:txBody>
          <a:bodyPr wrap="square" lIns="1524" tIns="1524" rIns="1524" bIns="1524" rtlCol="0" anchor="t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Собственник сам ведёт рекламу
</a:t>
            </a:r>
            <a:pPr indent="0" marL="0">
              <a:buNone/>
            </a:pPr>
            <a:r>
              <a:rPr lang="en-US" sz="130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Времени нет, кабинет сложный, ставки и минус-слова постоянно требуют внимания.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758952" y="2039112"/>
            <a:ext cx="18288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dirty="0">
                <a:solidFill>
                  <a:srgbClr val="27D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—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640080" y="3063240"/>
            <a:ext cx="5029200" cy="868680"/>
          </a:xfrm>
          <a:prstGeom prst="rect">
            <a:avLst/>
          </a:prstGeom>
          <a:solidFill>
            <a:srgbClr val="0B1220">
              <a:alpha val="96000"/>
            </a:srgbClr>
          </a:solidFill>
          <a:ln>
            <a:solidFill>
              <a:srgbClr val="233552">
                <a:alpha val="82000"/>
              </a:srgbClr>
            </a:solidFill>
          </a:ln>
        </p:spPr>
        <p:txBody>
          <a:bodyPr wrap="square" lIns="1524" tIns="1524" rIns="1524" bIns="1524" rtlCol="0" anchor="t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Реклама работает, но дорого
</a:t>
            </a:r>
            <a:pPr indent="0" marL="0">
              <a:buNone/>
            </a:pPr>
            <a:r>
              <a:rPr lang="en-US" sz="130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Заявки идут, но стоимость заявки растёт, а часть бюджета уходит в нецелевые клики.</a:t>
            </a:r>
            <a:endParaRPr lang="en-US" sz="1300" dirty="0"/>
          </a:p>
        </p:txBody>
      </p:sp>
      <p:sp>
        <p:nvSpPr>
          <p:cNvPr id="10" name="Text 7"/>
          <p:cNvSpPr/>
          <p:nvPr/>
        </p:nvSpPr>
        <p:spPr>
          <a:xfrm>
            <a:off x="758952" y="3108960"/>
            <a:ext cx="18288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dirty="0">
                <a:solidFill>
                  <a:srgbClr val="8B5CF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—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640080" y="4133088"/>
            <a:ext cx="5029200" cy="868680"/>
          </a:xfrm>
          <a:prstGeom prst="rect">
            <a:avLst/>
          </a:prstGeom>
          <a:solidFill>
            <a:srgbClr val="0B1220">
              <a:alpha val="96000"/>
            </a:srgbClr>
          </a:solidFill>
          <a:ln>
            <a:solidFill>
              <a:srgbClr val="233552">
                <a:alpha val="82000"/>
              </a:srgbClr>
            </a:solidFill>
          </a:ln>
        </p:spPr>
        <p:txBody>
          <a:bodyPr wrap="square" lIns="1524" tIns="1524" rIns="1524" bIns="1524" rtlCol="0" anchor="t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Агентство или директолог не окупаются
</a:t>
            </a:r>
            <a:pPr indent="0" marL="0">
              <a:buNone/>
            </a:pPr>
            <a:r>
              <a:rPr lang="en-US" sz="130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Нужен понятный фикс, личная ответственность и прозрачные действия без процента от бюджета.</a:t>
            </a:r>
            <a:endParaRPr lang="en-US" sz="1300" dirty="0"/>
          </a:p>
        </p:txBody>
      </p:sp>
      <p:sp>
        <p:nvSpPr>
          <p:cNvPr id="12" name="Text 9"/>
          <p:cNvSpPr/>
          <p:nvPr/>
        </p:nvSpPr>
        <p:spPr>
          <a:xfrm>
            <a:off x="758952" y="4178808"/>
            <a:ext cx="18288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dirty="0">
                <a:solidFill>
                  <a:srgbClr val="FFC7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—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6583680" y="4114800"/>
            <a:ext cx="4526280" cy="7772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Результат для клиента: реклама не висит на нём. Он видит отчёт и общается напрямую с человеком, который отвечает за ведение.</a:t>
            </a:r>
            <a:endParaRPr lang="en-US" sz="1500" dirty="0"/>
          </a:p>
        </p:txBody>
      </p:sp>
      <p:sp>
        <p:nvSpPr>
          <p:cNvPr id="14" name="Text 11"/>
          <p:cNvSpPr/>
          <p:nvPr/>
        </p:nvSpPr>
        <p:spPr>
          <a:xfrm>
            <a:off x="502920" y="6510528"/>
            <a:ext cx="42976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80" dirty="0">
                <a:solidFill>
                  <a:srgbClr val="8190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Яндекс.Директ под управлением человека + AI</a:t>
            </a:r>
            <a:endParaRPr lang="en-US" sz="780" dirty="0"/>
          </a:p>
        </p:txBody>
      </p:sp>
      <p:sp>
        <p:nvSpPr>
          <p:cNvPr id="15" name="Text 12"/>
          <p:cNvSpPr/>
          <p:nvPr/>
        </p:nvSpPr>
        <p:spPr>
          <a:xfrm>
            <a:off x="9692640" y="6510528"/>
            <a:ext cx="19659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80" dirty="0">
                <a:solidFill>
                  <a:srgbClr val="8190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info@direct-bot.ru</a:t>
            </a:r>
            <a:endParaRPr lang="en-US" sz="78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3050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28600"/>
            <a:ext cx="12801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b="1" dirty="0">
                <a:solidFill>
                  <a:srgbClr val="27D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DirectAI</a:t>
            </a:r>
            <a:endParaRPr lang="en-US" sz="900" dirty="0"/>
          </a:p>
        </p:txBody>
      </p:sp>
      <p:sp>
        <p:nvSpPr>
          <p:cNvPr id="3" name="Text 1"/>
          <p:cNvSpPr/>
          <p:nvPr/>
        </p:nvSpPr>
        <p:spPr>
          <a:xfrm>
            <a:off x="11109960" y="201168"/>
            <a:ext cx="50292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8190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03</a:t>
            </a:r>
            <a:endParaRPr lang="en-US" sz="800" dirty="0"/>
          </a:p>
        </p:txBody>
      </p:sp>
      <p:sp>
        <p:nvSpPr>
          <p:cNvPr id="4" name="Text 2"/>
          <p:cNvSpPr/>
          <p:nvPr/>
        </p:nvSpPr>
        <p:spPr>
          <a:xfrm>
            <a:off x="502920" y="566928"/>
            <a:ext cx="5394960" cy="7315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7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Главная проблема Директа</a:t>
            </a:r>
            <a:endParaRPr lang="en-US" sz="2700" dirty="0"/>
          </a:p>
        </p:txBody>
      </p:sp>
      <p:sp>
        <p:nvSpPr>
          <p:cNvPr id="5" name="Text 3"/>
          <p:cNvSpPr/>
          <p:nvPr/>
        </p:nvSpPr>
        <p:spPr>
          <a:xfrm>
            <a:off x="521208" y="1325880"/>
            <a:ext cx="5303520" cy="3474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125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Бюджет списывается каждый день, а управлять эффективностью приходится вручную и постоянно.</a:t>
            </a:r>
            <a:endParaRPr lang="en-US" sz="1250" dirty="0"/>
          </a:p>
        </p:txBody>
      </p:sp>
      <p:pic>
        <p:nvPicPr>
          <p:cNvPr id="6" name="Image 0" descr="/mnt/data/a_high_detail_futuristic_digital_illustration_on_batch_2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72200" y="841248"/>
            <a:ext cx="5257800" cy="2953512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40080" y="1901952"/>
            <a:ext cx="4572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27D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Что обычно происходит: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640080" y="2331720"/>
            <a:ext cx="4937760" cy="658368"/>
          </a:xfrm>
          <a:prstGeom prst="rect">
            <a:avLst/>
          </a:prstGeom>
          <a:solidFill>
            <a:srgbClr val="0B1220">
              <a:alpha val="96000"/>
            </a:srgbClr>
          </a:solidFill>
          <a:ln>
            <a:solidFill>
              <a:srgbClr val="233552">
                <a:alpha val="82000"/>
              </a:srgbClr>
            </a:solidFill>
          </a:ln>
        </p:spPr>
        <p:txBody>
          <a:bodyPr wrap="square" lIns="1524" tIns="1524" rIns="1524" bIns="1524" rtlCol="0" anchor="t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Дорогие фразы продолжают крутиться
</a:t>
            </a:r>
            <a:pPr indent="0" marL="0">
              <a:buNone/>
            </a:pPr>
            <a:r>
              <a:rPr lang="en-US" sz="130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Ставки не снижаются вовремя, CPA растёт.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758952" y="2377440"/>
            <a:ext cx="18288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dirty="0">
                <a:solidFill>
                  <a:srgbClr val="27D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—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640080" y="3200400"/>
            <a:ext cx="4937760" cy="658368"/>
          </a:xfrm>
          <a:prstGeom prst="rect">
            <a:avLst/>
          </a:prstGeom>
          <a:solidFill>
            <a:srgbClr val="0B1220">
              <a:alpha val="96000"/>
            </a:srgbClr>
          </a:solidFill>
          <a:ln>
            <a:solidFill>
              <a:srgbClr val="233552">
                <a:alpha val="82000"/>
              </a:srgbClr>
            </a:solidFill>
          </a:ln>
        </p:spPr>
        <p:txBody>
          <a:bodyPr wrap="square" lIns="1524" tIns="1524" rIns="1524" bIns="1524" rtlCol="0" anchor="t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Мусорные запросы съедают деньги
</a:t>
            </a:r>
            <a:pPr indent="0" marL="0">
              <a:buNone/>
            </a:pPr>
            <a:r>
              <a:rPr lang="en-US" sz="130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«бесплатно», «скачать», «отзывы» и похожие клики оплачивает бизнес.</a:t>
            </a:r>
            <a:endParaRPr lang="en-US" sz="1300" dirty="0"/>
          </a:p>
        </p:txBody>
      </p:sp>
      <p:sp>
        <p:nvSpPr>
          <p:cNvPr id="11" name="Text 8"/>
          <p:cNvSpPr/>
          <p:nvPr/>
        </p:nvSpPr>
        <p:spPr>
          <a:xfrm>
            <a:off x="758952" y="3246120"/>
            <a:ext cx="18288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dirty="0">
                <a:solidFill>
                  <a:srgbClr val="8B5CF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—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640080" y="4069080"/>
            <a:ext cx="4937760" cy="658368"/>
          </a:xfrm>
          <a:prstGeom prst="rect">
            <a:avLst/>
          </a:prstGeom>
          <a:solidFill>
            <a:srgbClr val="0B1220">
              <a:alpha val="96000"/>
            </a:srgbClr>
          </a:solidFill>
          <a:ln>
            <a:solidFill>
              <a:srgbClr val="233552">
                <a:alpha val="82000"/>
              </a:srgbClr>
            </a:solidFill>
          </a:ln>
        </p:spPr>
        <p:txBody>
          <a:bodyPr wrap="square" lIns="1524" tIns="1524" rIns="1524" bIns="1524" rtlCol="0" anchor="t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Нет времени на регулярную чистку
</a:t>
            </a:r>
            <a:pPr indent="0" marL="0">
              <a:buNone/>
            </a:pPr>
            <a:r>
              <a:rPr lang="en-US" sz="130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Кабинет требует внимания каждый день, а у собственника другие задачи.</a:t>
            </a:r>
            <a:endParaRPr lang="en-US" sz="1300" dirty="0"/>
          </a:p>
        </p:txBody>
      </p:sp>
      <p:sp>
        <p:nvSpPr>
          <p:cNvPr id="13" name="Text 10"/>
          <p:cNvSpPr/>
          <p:nvPr/>
        </p:nvSpPr>
        <p:spPr>
          <a:xfrm>
            <a:off x="758952" y="4114800"/>
            <a:ext cx="18288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dirty="0">
                <a:solidFill>
                  <a:srgbClr val="27D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—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640080" y="4937760"/>
            <a:ext cx="4937760" cy="658368"/>
          </a:xfrm>
          <a:prstGeom prst="rect">
            <a:avLst/>
          </a:prstGeom>
          <a:solidFill>
            <a:srgbClr val="0B1220">
              <a:alpha val="96000"/>
            </a:srgbClr>
          </a:solidFill>
          <a:ln>
            <a:solidFill>
              <a:srgbClr val="233552">
                <a:alpha val="82000"/>
              </a:srgbClr>
            </a:solidFill>
          </a:ln>
        </p:spPr>
        <p:txBody>
          <a:bodyPr wrap="square" lIns="1524" tIns="1524" rIns="1524" bIns="1524" rtlCol="0" anchor="t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Отчёты сложно читать
</a:t>
            </a:r>
            <a:pPr indent="0" marL="0">
              <a:buNone/>
            </a:pPr>
            <a:r>
              <a:rPr lang="en-US" sz="130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Много цифр, но мало ответа: что сделали и как это влияет на заявки.</a:t>
            </a:r>
            <a:endParaRPr lang="en-US" sz="1300" dirty="0"/>
          </a:p>
        </p:txBody>
      </p:sp>
      <p:sp>
        <p:nvSpPr>
          <p:cNvPr id="15" name="Text 12"/>
          <p:cNvSpPr/>
          <p:nvPr/>
        </p:nvSpPr>
        <p:spPr>
          <a:xfrm>
            <a:off x="758952" y="4983480"/>
            <a:ext cx="18288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dirty="0">
                <a:solidFill>
                  <a:srgbClr val="8B5CF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—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6629400" y="4343400"/>
            <a:ext cx="4343400" cy="7772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5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DirectAI убирает рутину: AI мониторит данные регулярно, а человек принимает ответственность за итог и коммуникацию.</a:t>
            </a:r>
            <a:endParaRPr lang="en-US" sz="1550" dirty="0"/>
          </a:p>
        </p:txBody>
      </p:sp>
      <p:sp>
        <p:nvSpPr>
          <p:cNvPr id="17" name="Text 14"/>
          <p:cNvSpPr/>
          <p:nvPr/>
        </p:nvSpPr>
        <p:spPr>
          <a:xfrm>
            <a:off x="502920" y="6510528"/>
            <a:ext cx="42976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80" dirty="0">
                <a:solidFill>
                  <a:srgbClr val="8190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Яндекс.Директ под управлением человека + AI</a:t>
            </a:r>
            <a:endParaRPr lang="en-US" sz="780" dirty="0"/>
          </a:p>
        </p:txBody>
      </p:sp>
      <p:sp>
        <p:nvSpPr>
          <p:cNvPr id="18" name="Text 15"/>
          <p:cNvSpPr/>
          <p:nvPr/>
        </p:nvSpPr>
        <p:spPr>
          <a:xfrm>
            <a:off x="9692640" y="6510528"/>
            <a:ext cx="19659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80" dirty="0">
                <a:solidFill>
                  <a:srgbClr val="8190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info@direct-bot.ru</a:t>
            </a:r>
            <a:endParaRPr lang="en-US" sz="78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3050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28600"/>
            <a:ext cx="12801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b="1" dirty="0">
                <a:solidFill>
                  <a:srgbClr val="27D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DirectAI</a:t>
            </a:r>
            <a:endParaRPr lang="en-US" sz="900" dirty="0"/>
          </a:p>
        </p:txBody>
      </p:sp>
      <p:sp>
        <p:nvSpPr>
          <p:cNvPr id="3" name="Text 1"/>
          <p:cNvSpPr/>
          <p:nvPr/>
        </p:nvSpPr>
        <p:spPr>
          <a:xfrm>
            <a:off x="11109960" y="201168"/>
            <a:ext cx="50292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8190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04</a:t>
            </a:r>
            <a:endParaRPr lang="en-US" sz="800" dirty="0"/>
          </a:p>
        </p:txBody>
      </p:sp>
      <p:sp>
        <p:nvSpPr>
          <p:cNvPr id="4" name="Text 2"/>
          <p:cNvSpPr/>
          <p:nvPr/>
        </p:nvSpPr>
        <p:spPr>
          <a:xfrm>
            <a:off x="502920" y="566928"/>
            <a:ext cx="5394960" cy="7315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7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Что я предлагаю</a:t>
            </a:r>
            <a:endParaRPr lang="en-US" sz="2700" dirty="0"/>
          </a:p>
        </p:txBody>
      </p:sp>
      <p:sp>
        <p:nvSpPr>
          <p:cNvPr id="5" name="Text 3"/>
          <p:cNvSpPr/>
          <p:nvPr/>
        </p:nvSpPr>
        <p:spPr>
          <a:xfrm>
            <a:off x="521208" y="1325880"/>
            <a:ext cx="5303520" cy="3474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125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 доступ к очередной панели, а услугу ведения рекламного кабинета с AI-автоматизацией на моей стороне.</a:t>
            </a:r>
            <a:endParaRPr lang="en-US" sz="1250" dirty="0"/>
          </a:p>
        </p:txBody>
      </p:sp>
      <p:pic>
        <p:nvPicPr>
          <p:cNvPr id="6" name="Image 0" descr="/mnt/data/a_wide_cinematic_ultra_detailed_sci_fi_tech_ui_s_batch_1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00800" y="960120"/>
            <a:ext cx="4937760" cy="2779776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40080" y="1965960"/>
            <a:ext cx="48463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1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Клиент получает услугу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658368" y="2615184"/>
            <a:ext cx="5074920" cy="10972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 не покупаете программу и не внедряете софт. Вы передаёте мне доступ к Директу — я подключаю кабинет у себя, настраиваю правила, контролирую AI и даю понятный отчёт.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658368" y="4069080"/>
            <a:ext cx="2514600" cy="868680"/>
          </a:xfrm>
          <a:prstGeom prst="rect">
            <a:avLst/>
          </a:prstGeom>
          <a:solidFill>
            <a:srgbClr val="0B1220">
              <a:alpha val="96000"/>
            </a:srgbClr>
          </a:solidFill>
          <a:ln>
            <a:solidFill>
              <a:srgbClr val="233552">
                <a:alpha val="82000"/>
              </a:srgbClr>
            </a:solidFill>
          </a:ln>
        </p:spPr>
        <p:txBody>
          <a:bodyPr wrap="square" lIns="1524" tIns="1524" rIns="1524" bIns="1524" rtlCol="0" anchor="t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Цель
</a:t>
            </a:r>
            <a:pPr indent="0" marL="0">
              <a:buNone/>
            </a:pPr>
            <a:r>
              <a:rPr lang="en-US" sz="130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снизить стоимость заявки и убрать слив бюджета.</a:t>
            </a:r>
            <a:endParaRPr lang="en-US" sz="1300" dirty="0"/>
          </a:p>
        </p:txBody>
      </p:sp>
      <p:sp>
        <p:nvSpPr>
          <p:cNvPr id="10" name="Text 7"/>
          <p:cNvSpPr/>
          <p:nvPr/>
        </p:nvSpPr>
        <p:spPr>
          <a:xfrm>
            <a:off x="777240" y="4114800"/>
            <a:ext cx="18288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dirty="0">
                <a:solidFill>
                  <a:srgbClr val="5BFFA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—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3383280" y="4069080"/>
            <a:ext cx="2514600" cy="868680"/>
          </a:xfrm>
          <a:prstGeom prst="rect">
            <a:avLst/>
          </a:prstGeom>
          <a:solidFill>
            <a:srgbClr val="0B1220">
              <a:alpha val="96000"/>
            </a:srgbClr>
          </a:solidFill>
          <a:ln>
            <a:solidFill>
              <a:srgbClr val="233552">
                <a:alpha val="82000"/>
              </a:srgbClr>
            </a:solidFill>
          </a:ln>
        </p:spPr>
        <p:txBody>
          <a:bodyPr wrap="square" lIns="1524" tIns="1524" rIns="1524" bIns="1524" rtlCol="0" anchor="t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Формат
</a:t>
            </a:r>
            <a:pPr indent="0" marL="0">
              <a:buNone/>
            </a:pPr>
            <a:r>
              <a:rPr lang="en-US" sz="130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личное ведение + AI-мониторинг 24/7.</a:t>
            </a:r>
            <a:endParaRPr lang="en-US" sz="1300" dirty="0"/>
          </a:p>
        </p:txBody>
      </p:sp>
      <p:sp>
        <p:nvSpPr>
          <p:cNvPr id="12" name="Text 9"/>
          <p:cNvSpPr/>
          <p:nvPr/>
        </p:nvSpPr>
        <p:spPr>
          <a:xfrm>
            <a:off x="3502152" y="4114800"/>
            <a:ext cx="18288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dirty="0">
                <a:solidFill>
                  <a:srgbClr val="27D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—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6355080" y="4069080"/>
            <a:ext cx="4983480" cy="868680"/>
          </a:xfrm>
          <a:prstGeom prst="rect">
            <a:avLst/>
          </a:prstGeom>
          <a:solidFill>
            <a:srgbClr val="0B1220">
              <a:alpha val="96000"/>
            </a:srgbClr>
          </a:solidFill>
          <a:ln>
            <a:solidFill>
              <a:srgbClr val="233552">
                <a:alpha val="82000"/>
              </a:srgbClr>
            </a:solidFill>
          </a:ln>
        </p:spPr>
        <p:txBody>
          <a:bodyPr wrap="square" lIns="1524" tIns="1524" rIns="1524" bIns="1524" rtlCol="0" anchor="t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Оплата
</a:t>
            </a:r>
            <a:pPr indent="0" marL="0">
              <a:buNone/>
            </a:pPr>
            <a:r>
              <a:rPr lang="en-US" sz="130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фикс от 5 000 ₽/мес, без процента от бюджета.</a:t>
            </a:r>
            <a:endParaRPr lang="en-US" sz="1300" dirty="0"/>
          </a:p>
        </p:txBody>
      </p:sp>
      <p:sp>
        <p:nvSpPr>
          <p:cNvPr id="14" name="Text 11"/>
          <p:cNvSpPr/>
          <p:nvPr/>
        </p:nvSpPr>
        <p:spPr>
          <a:xfrm>
            <a:off x="6473952" y="4114800"/>
            <a:ext cx="18288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dirty="0">
                <a:solidFill>
                  <a:srgbClr val="FFC7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—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502920" y="6510528"/>
            <a:ext cx="42976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80" dirty="0">
                <a:solidFill>
                  <a:srgbClr val="8190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Яндекс.Директ под управлением человека + AI</a:t>
            </a:r>
            <a:endParaRPr lang="en-US" sz="780" dirty="0"/>
          </a:p>
        </p:txBody>
      </p:sp>
      <p:sp>
        <p:nvSpPr>
          <p:cNvPr id="16" name="Text 13"/>
          <p:cNvSpPr/>
          <p:nvPr/>
        </p:nvSpPr>
        <p:spPr>
          <a:xfrm>
            <a:off x="9692640" y="6510528"/>
            <a:ext cx="19659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80" dirty="0">
                <a:solidFill>
                  <a:srgbClr val="8190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info@direct-bot.ru</a:t>
            </a:r>
            <a:endParaRPr lang="en-US" sz="78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3050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28600"/>
            <a:ext cx="12801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b="1" dirty="0">
                <a:solidFill>
                  <a:srgbClr val="27D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DirectAI</a:t>
            </a:r>
            <a:endParaRPr lang="en-US" sz="900" dirty="0"/>
          </a:p>
        </p:txBody>
      </p:sp>
      <p:sp>
        <p:nvSpPr>
          <p:cNvPr id="3" name="Text 1"/>
          <p:cNvSpPr/>
          <p:nvPr/>
        </p:nvSpPr>
        <p:spPr>
          <a:xfrm>
            <a:off x="11109960" y="201168"/>
            <a:ext cx="50292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8190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05</a:t>
            </a:r>
            <a:endParaRPr lang="en-US" sz="800" dirty="0"/>
          </a:p>
        </p:txBody>
      </p:sp>
      <p:sp>
        <p:nvSpPr>
          <p:cNvPr id="4" name="Text 2"/>
          <p:cNvSpPr/>
          <p:nvPr/>
        </p:nvSpPr>
        <p:spPr>
          <a:xfrm>
            <a:off x="502920" y="566928"/>
            <a:ext cx="5394960" cy="7315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7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Как мы начинаем</a:t>
            </a:r>
            <a:endParaRPr lang="en-US" sz="2700" dirty="0"/>
          </a:p>
        </p:txBody>
      </p:sp>
      <p:sp>
        <p:nvSpPr>
          <p:cNvPr id="5" name="Text 3"/>
          <p:cNvSpPr/>
          <p:nvPr/>
        </p:nvSpPr>
        <p:spPr>
          <a:xfrm>
            <a:off x="521208" y="1325880"/>
            <a:ext cx="5303520" cy="3474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125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 сообщения до первых правок — максимально простой путь без установки и обучения.</a:t>
            </a:r>
            <a:endParaRPr lang="en-US" sz="1250" dirty="0"/>
          </a:p>
        </p:txBody>
      </p:sp>
      <p:pic>
        <p:nvPicPr>
          <p:cNvPr id="6" name="Image 0" descr="/mnt/data/a_dark_futuristic_3d_isometric_style_illustration_batch_3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29400" y="841248"/>
            <a:ext cx="4572000" cy="2569464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85800" y="1965960"/>
            <a:ext cx="347472" cy="320040"/>
          </a:xfrm>
          <a:prstGeom prst="rect">
            <a:avLst/>
          </a:prstGeom>
          <a:solidFill>
            <a:srgbClr val="27DFFF"/>
          </a:solidFill>
          <a:ln>
            <a:solidFill>
              <a:srgbClr val="27DFFF"/>
            </a:solidFill>
          </a:ln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3050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1124712" y="1965960"/>
            <a:ext cx="486460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Пишете мне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1124712" y="2295144"/>
            <a:ext cx="4864608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Коротко: чем занимаетесь, что рекламируете и какой сейчас бюджет.</a:t>
            </a:r>
            <a:endParaRPr lang="en-US" sz="1050" dirty="0"/>
          </a:p>
        </p:txBody>
      </p:sp>
      <p:sp>
        <p:nvSpPr>
          <p:cNvPr id="10" name="Text 7"/>
          <p:cNvSpPr/>
          <p:nvPr/>
        </p:nvSpPr>
        <p:spPr>
          <a:xfrm>
            <a:off x="685800" y="3017520"/>
            <a:ext cx="347472" cy="320040"/>
          </a:xfrm>
          <a:prstGeom prst="rect">
            <a:avLst/>
          </a:prstGeom>
          <a:solidFill>
            <a:srgbClr val="8B5CF6"/>
          </a:solidFill>
          <a:ln>
            <a:solidFill>
              <a:srgbClr val="8B5CF6"/>
            </a:solidFill>
          </a:ln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3050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1300" dirty="0"/>
          </a:p>
        </p:txBody>
      </p:sp>
      <p:sp>
        <p:nvSpPr>
          <p:cNvPr id="11" name="Text 8"/>
          <p:cNvSpPr/>
          <p:nvPr/>
        </p:nvSpPr>
        <p:spPr>
          <a:xfrm>
            <a:off x="1124712" y="3017520"/>
            <a:ext cx="486460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Я смотрю кабинет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1124712" y="3346704"/>
            <a:ext cx="4864608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Бесплатно оцениваю, где может уходить бюджет и есть ли потенциал снизить CPA.</a:t>
            </a:r>
            <a:endParaRPr lang="en-US" sz="1050" dirty="0"/>
          </a:p>
        </p:txBody>
      </p:sp>
      <p:sp>
        <p:nvSpPr>
          <p:cNvPr id="13" name="Text 10"/>
          <p:cNvSpPr/>
          <p:nvPr/>
        </p:nvSpPr>
        <p:spPr>
          <a:xfrm>
            <a:off x="685800" y="4069080"/>
            <a:ext cx="347472" cy="320040"/>
          </a:xfrm>
          <a:prstGeom prst="rect">
            <a:avLst/>
          </a:prstGeom>
          <a:solidFill>
            <a:srgbClr val="5BFFA9"/>
          </a:solidFill>
          <a:ln>
            <a:solidFill>
              <a:srgbClr val="5BFFA9"/>
            </a:solidFill>
          </a:ln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3050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1300" dirty="0"/>
          </a:p>
        </p:txBody>
      </p:sp>
      <p:sp>
        <p:nvSpPr>
          <p:cNvPr id="14" name="Text 11"/>
          <p:cNvSpPr/>
          <p:nvPr/>
        </p:nvSpPr>
        <p:spPr>
          <a:xfrm>
            <a:off x="1124712" y="4069080"/>
            <a:ext cx="486460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 даёте OAuth-доступ</a:t>
            </a:r>
            <a:endParaRPr lang="en-US" sz="1400" dirty="0"/>
          </a:p>
        </p:txBody>
      </p:sp>
      <p:sp>
        <p:nvSpPr>
          <p:cNvPr id="15" name="Text 12"/>
          <p:cNvSpPr/>
          <p:nvPr/>
        </p:nvSpPr>
        <p:spPr>
          <a:xfrm>
            <a:off x="1124712" y="4398264"/>
            <a:ext cx="4864608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Без передачи пароля. Доступ можно отозвать в Яндексе в любой момент.</a:t>
            </a:r>
            <a:endParaRPr lang="en-US" sz="1050" dirty="0"/>
          </a:p>
        </p:txBody>
      </p:sp>
      <p:sp>
        <p:nvSpPr>
          <p:cNvPr id="16" name="Text 13"/>
          <p:cNvSpPr/>
          <p:nvPr/>
        </p:nvSpPr>
        <p:spPr>
          <a:xfrm>
            <a:off x="685800" y="5120640"/>
            <a:ext cx="347472" cy="320040"/>
          </a:xfrm>
          <a:prstGeom prst="rect">
            <a:avLst/>
          </a:prstGeom>
          <a:solidFill>
            <a:srgbClr val="FFC766"/>
          </a:solidFill>
          <a:ln>
            <a:solidFill>
              <a:srgbClr val="FFC766"/>
            </a:solidFill>
          </a:ln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3050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1300" dirty="0"/>
          </a:p>
        </p:txBody>
      </p:sp>
      <p:sp>
        <p:nvSpPr>
          <p:cNvPr id="17" name="Text 14"/>
          <p:cNvSpPr/>
          <p:nvPr/>
        </p:nvSpPr>
        <p:spPr>
          <a:xfrm>
            <a:off x="1124712" y="5120640"/>
            <a:ext cx="486460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Я подключаю и веду</a:t>
            </a:r>
            <a:endParaRPr lang="en-US" sz="1400" dirty="0"/>
          </a:p>
        </p:txBody>
      </p:sp>
      <p:sp>
        <p:nvSpPr>
          <p:cNvPr id="18" name="Text 15"/>
          <p:cNvSpPr/>
          <p:nvPr/>
        </p:nvSpPr>
        <p:spPr>
          <a:xfrm>
            <a:off x="1124712" y="5449824"/>
            <a:ext cx="4864608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Кабинет работает на моей стороне: AI правит ставки и запросы, я контролирую и отчитываюсь.</a:t>
            </a:r>
            <a:endParaRPr lang="en-US" sz="1050" dirty="0"/>
          </a:p>
        </p:txBody>
      </p:sp>
      <p:sp>
        <p:nvSpPr>
          <p:cNvPr id="19" name="Text 16"/>
          <p:cNvSpPr/>
          <p:nvPr/>
        </p:nvSpPr>
        <p:spPr>
          <a:xfrm>
            <a:off x="6949440" y="3794760"/>
            <a:ext cx="3749040" cy="8229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 стороне клиента: ничего устанавливать, настраивать или изучать не нужно.</a:t>
            </a:r>
            <a:endParaRPr lang="en-US" sz="1800" dirty="0"/>
          </a:p>
        </p:txBody>
      </p:sp>
      <p:sp>
        <p:nvSpPr>
          <p:cNvPr id="20" name="Text 17"/>
          <p:cNvSpPr/>
          <p:nvPr/>
        </p:nvSpPr>
        <p:spPr>
          <a:xfrm>
            <a:off x="502920" y="6510528"/>
            <a:ext cx="42976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80" dirty="0">
                <a:solidFill>
                  <a:srgbClr val="8190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Яндекс.Директ под управлением человека + AI</a:t>
            </a:r>
            <a:endParaRPr lang="en-US" sz="780" dirty="0"/>
          </a:p>
        </p:txBody>
      </p:sp>
      <p:sp>
        <p:nvSpPr>
          <p:cNvPr id="21" name="Text 18"/>
          <p:cNvSpPr/>
          <p:nvPr/>
        </p:nvSpPr>
        <p:spPr>
          <a:xfrm>
            <a:off x="9692640" y="6510528"/>
            <a:ext cx="19659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80" dirty="0">
                <a:solidFill>
                  <a:srgbClr val="8190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info@direct-bot.ru</a:t>
            </a:r>
            <a:endParaRPr lang="en-US" sz="78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3050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28600"/>
            <a:ext cx="12801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b="1" dirty="0">
                <a:solidFill>
                  <a:srgbClr val="27D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DirectAI</a:t>
            </a:r>
            <a:endParaRPr lang="en-US" sz="900" dirty="0"/>
          </a:p>
        </p:txBody>
      </p:sp>
      <p:sp>
        <p:nvSpPr>
          <p:cNvPr id="3" name="Text 1"/>
          <p:cNvSpPr/>
          <p:nvPr/>
        </p:nvSpPr>
        <p:spPr>
          <a:xfrm>
            <a:off x="11109960" y="201168"/>
            <a:ext cx="50292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8190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06</a:t>
            </a:r>
            <a:endParaRPr lang="en-US" sz="800" dirty="0"/>
          </a:p>
        </p:txBody>
      </p:sp>
      <p:sp>
        <p:nvSpPr>
          <p:cNvPr id="4" name="Text 2"/>
          <p:cNvSpPr/>
          <p:nvPr/>
        </p:nvSpPr>
        <p:spPr>
          <a:xfrm>
            <a:off x="502920" y="566928"/>
            <a:ext cx="5394960" cy="7315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7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Что делает AI 24/7</a:t>
            </a:r>
            <a:endParaRPr lang="en-US" sz="2700" dirty="0"/>
          </a:p>
        </p:txBody>
      </p:sp>
      <p:sp>
        <p:nvSpPr>
          <p:cNvPr id="5" name="Text 3"/>
          <p:cNvSpPr/>
          <p:nvPr/>
        </p:nvSpPr>
        <p:spPr>
          <a:xfrm>
            <a:off x="521208" y="1325880"/>
            <a:ext cx="5303520" cy="3474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125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 закрывает рутинную часть, которую сложно делать вручную регулярно и без пропусков.</a:t>
            </a:r>
            <a:endParaRPr lang="en-US" sz="1250" dirty="0"/>
          </a:p>
        </p:txBody>
      </p:sp>
      <p:pic>
        <p:nvPicPr>
          <p:cNvPr id="6" name="Image 0" descr="/mnt/data/a_high_detail_futuristic_digital_illustration_on_batch_2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37960" y="868680"/>
            <a:ext cx="4709160" cy="265176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58368" y="1965960"/>
            <a:ext cx="2514600" cy="1078992"/>
          </a:xfrm>
          <a:prstGeom prst="rect">
            <a:avLst/>
          </a:prstGeom>
          <a:solidFill>
            <a:srgbClr val="0B1220">
              <a:alpha val="96000"/>
            </a:srgbClr>
          </a:solidFill>
          <a:ln>
            <a:solidFill>
              <a:srgbClr val="233552">
                <a:alpha val="82000"/>
              </a:srgbClr>
            </a:solidFill>
          </a:ln>
        </p:spPr>
        <p:txBody>
          <a:bodyPr wrap="square" lIns="1524" tIns="1524" rIns="1524" bIns="1524" rtlCol="0" anchor="t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Собирает сигналы
</a:t>
            </a:r>
            <a:pPr indent="0" marL="0">
              <a:buNone/>
            </a:pPr>
            <a:r>
              <a:rPr lang="en-US" sz="130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смотрит ставки, показы, клики, расходы, запросы и стоимость заявки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777240" y="2011680"/>
            <a:ext cx="18288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dirty="0">
                <a:solidFill>
                  <a:srgbClr val="27D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—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3429000" y="1965960"/>
            <a:ext cx="2514600" cy="1078992"/>
          </a:xfrm>
          <a:prstGeom prst="rect">
            <a:avLst/>
          </a:prstGeom>
          <a:solidFill>
            <a:srgbClr val="0B1220">
              <a:alpha val="96000"/>
            </a:srgbClr>
          </a:solidFill>
          <a:ln>
            <a:solidFill>
              <a:srgbClr val="233552">
                <a:alpha val="82000"/>
              </a:srgbClr>
            </a:solidFill>
          </a:ln>
        </p:spPr>
        <p:txBody>
          <a:bodyPr wrap="square" lIns="1524" tIns="1524" rIns="1524" bIns="1524" rtlCol="0" anchor="t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Находит слив бюджета
</a:t>
            </a:r>
            <a:pPr indent="0" marL="0">
              <a:buNone/>
            </a:pPr>
            <a:r>
              <a:rPr lang="en-US" sz="130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видит дорогие фразы, нецелевые запросы и неэффективные участки</a:t>
            </a:r>
            <a:endParaRPr lang="en-US" sz="1300" dirty="0"/>
          </a:p>
        </p:txBody>
      </p:sp>
      <p:sp>
        <p:nvSpPr>
          <p:cNvPr id="10" name="Text 7"/>
          <p:cNvSpPr/>
          <p:nvPr/>
        </p:nvSpPr>
        <p:spPr>
          <a:xfrm>
            <a:off x="3547872" y="2011680"/>
            <a:ext cx="18288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dirty="0">
                <a:solidFill>
                  <a:srgbClr val="8B5CF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—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658368" y="3383280"/>
            <a:ext cx="2514600" cy="1078992"/>
          </a:xfrm>
          <a:prstGeom prst="rect">
            <a:avLst/>
          </a:prstGeom>
          <a:solidFill>
            <a:srgbClr val="0B1220">
              <a:alpha val="96000"/>
            </a:srgbClr>
          </a:solidFill>
          <a:ln>
            <a:solidFill>
              <a:srgbClr val="233552">
                <a:alpha val="82000"/>
              </a:srgbClr>
            </a:solidFill>
          </a:ln>
        </p:spPr>
        <p:txBody>
          <a:bodyPr wrap="square" lIns="1524" tIns="1524" rIns="1524" bIns="1524" rtlCol="0" anchor="t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Вносит правки по лимитам
</a:t>
            </a:r>
            <a:pPr indent="0" marL="0">
              <a:buNone/>
            </a:pPr>
            <a:r>
              <a:rPr lang="en-US" sz="130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меняет ставки и добавляет минус-слова только в рамках правил</a:t>
            </a:r>
            <a:endParaRPr lang="en-US" sz="1300" dirty="0"/>
          </a:p>
        </p:txBody>
      </p:sp>
      <p:sp>
        <p:nvSpPr>
          <p:cNvPr id="12" name="Text 9"/>
          <p:cNvSpPr/>
          <p:nvPr/>
        </p:nvSpPr>
        <p:spPr>
          <a:xfrm>
            <a:off x="777240" y="3429000"/>
            <a:ext cx="18288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dirty="0">
                <a:solidFill>
                  <a:srgbClr val="5BFFA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—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3429000" y="3383280"/>
            <a:ext cx="2514600" cy="1078992"/>
          </a:xfrm>
          <a:prstGeom prst="rect">
            <a:avLst/>
          </a:prstGeom>
          <a:solidFill>
            <a:srgbClr val="0B1220">
              <a:alpha val="96000"/>
            </a:srgbClr>
          </a:solidFill>
          <a:ln>
            <a:solidFill>
              <a:srgbClr val="233552">
                <a:alpha val="82000"/>
              </a:srgbClr>
            </a:solidFill>
          </a:ln>
        </p:spPr>
        <p:txBody>
          <a:bodyPr wrap="square" lIns="1524" tIns="1524" rIns="1524" bIns="1524" rtlCol="0" anchor="t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Повторяет цикл регулярно
</a:t>
            </a:r>
            <a:pPr indent="0" marL="0">
              <a:buNone/>
            </a:pPr>
            <a:r>
              <a:rPr lang="en-US" sz="130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реакция не раз в неделю, а постоянно — пока реклама работает</a:t>
            </a:r>
            <a:endParaRPr lang="en-US" sz="1300" dirty="0"/>
          </a:p>
        </p:txBody>
      </p:sp>
      <p:sp>
        <p:nvSpPr>
          <p:cNvPr id="14" name="Text 11"/>
          <p:cNvSpPr/>
          <p:nvPr/>
        </p:nvSpPr>
        <p:spPr>
          <a:xfrm>
            <a:off x="3547872" y="3429000"/>
            <a:ext cx="18288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dirty="0">
                <a:solidFill>
                  <a:srgbClr val="FFC7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—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6812280" y="3977640"/>
            <a:ext cx="3977640" cy="78638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Важно: AI не «жжёт бюджет». Он работает в рамках лимитов, а решения контролируются человеком.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502920" y="6510528"/>
            <a:ext cx="42976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80" dirty="0">
                <a:solidFill>
                  <a:srgbClr val="8190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Яндекс.Директ под управлением человека + AI</a:t>
            </a:r>
            <a:endParaRPr lang="en-US" sz="780" dirty="0"/>
          </a:p>
        </p:txBody>
      </p:sp>
      <p:sp>
        <p:nvSpPr>
          <p:cNvPr id="17" name="Text 14"/>
          <p:cNvSpPr/>
          <p:nvPr/>
        </p:nvSpPr>
        <p:spPr>
          <a:xfrm>
            <a:off x="9692640" y="6510528"/>
            <a:ext cx="19659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80" dirty="0">
                <a:solidFill>
                  <a:srgbClr val="8190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info@direct-bot.ru</a:t>
            </a:r>
            <a:endParaRPr lang="en-US" sz="78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3050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28600"/>
            <a:ext cx="12801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b="1" dirty="0">
                <a:solidFill>
                  <a:srgbClr val="27D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DirectAI</a:t>
            </a:r>
            <a:endParaRPr lang="en-US" sz="900" dirty="0"/>
          </a:p>
        </p:txBody>
      </p:sp>
      <p:sp>
        <p:nvSpPr>
          <p:cNvPr id="3" name="Text 1"/>
          <p:cNvSpPr/>
          <p:nvPr/>
        </p:nvSpPr>
        <p:spPr>
          <a:xfrm>
            <a:off x="11109960" y="201168"/>
            <a:ext cx="50292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8190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07</a:t>
            </a:r>
            <a:endParaRPr lang="en-US" sz="800" dirty="0"/>
          </a:p>
        </p:txBody>
      </p:sp>
      <p:sp>
        <p:nvSpPr>
          <p:cNvPr id="4" name="Text 2"/>
          <p:cNvSpPr/>
          <p:nvPr/>
        </p:nvSpPr>
        <p:spPr>
          <a:xfrm>
            <a:off x="502920" y="566928"/>
            <a:ext cx="5394960" cy="7315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7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Что делаю я лично</a:t>
            </a:r>
            <a:endParaRPr lang="en-US" sz="2700" dirty="0"/>
          </a:p>
        </p:txBody>
      </p:sp>
      <p:sp>
        <p:nvSpPr>
          <p:cNvPr id="5" name="Text 3"/>
          <p:cNvSpPr/>
          <p:nvPr/>
        </p:nvSpPr>
        <p:spPr>
          <a:xfrm>
            <a:off x="521208" y="1325880"/>
            <a:ext cx="5303520" cy="3474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125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 помогает с регулярностью и скоростью. Человек отвечает за смысл, стратегию и контакт с клиентом.</a:t>
            </a:r>
            <a:endParaRPr lang="en-US" sz="1250" dirty="0"/>
          </a:p>
        </p:txBody>
      </p:sp>
      <p:pic>
        <p:nvPicPr>
          <p:cNvPr id="6" name="Image 0" descr="/mnt/data/a_cinematic_photorealistic_hyper_real_digital_i_batch_5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00800" y="914400"/>
            <a:ext cx="4937760" cy="2779776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58368" y="1874520"/>
            <a:ext cx="5074920" cy="868680"/>
          </a:xfrm>
          <a:prstGeom prst="rect">
            <a:avLst/>
          </a:prstGeom>
          <a:solidFill>
            <a:srgbClr val="0B1220">
              <a:alpha val="96000"/>
            </a:srgbClr>
          </a:solidFill>
          <a:ln>
            <a:solidFill>
              <a:srgbClr val="233552">
                <a:alpha val="82000"/>
              </a:srgbClr>
            </a:solidFill>
          </a:ln>
        </p:spPr>
        <p:txBody>
          <a:bodyPr wrap="square" lIns="1524" tIns="1524" rIns="1524" bIns="1524" rtlCol="0" anchor="t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Первичная диагностика
</a:t>
            </a:r>
            <a:pPr indent="0" marL="0">
              <a:buNone/>
            </a:pPr>
            <a:r>
              <a:rPr lang="en-US" sz="130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Понимаю бизнес, цели, ограничения и что считать качественной заявкой.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777240" y="1920240"/>
            <a:ext cx="18288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dirty="0">
                <a:solidFill>
                  <a:srgbClr val="27D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—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658368" y="2907792"/>
            <a:ext cx="5074920" cy="868680"/>
          </a:xfrm>
          <a:prstGeom prst="rect">
            <a:avLst/>
          </a:prstGeom>
          <a:solidFill>
            <a:srgbClr val="0B1220">
              <a:alpha val="96000"/>
            </a:srgbClr>
          </a:solidFill>
          <a:ln>
            <a:solidFill>
              <a:srgbClr val="233552">
                <a:alpha val="82000"/>
              </a:srgbClr>
            </a:solidFill>
          </a:ln>
        </p:spPr>
        <p:txBody>
          <a:bodyPr wrap="square" lIns="1524" tIns="1524" rIns="1524" bIns="1524" rtlCol="0" anchor="t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Настройка правил AI
</a:t>
            </a:r>
            <a:pPr indent="0" marL="0">
              <a:buNone/>
            </a:pPr>
            <a:r>
              <a:rPr lang="en-US" sz="130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Задаю лимиты по ставкам, частоту правок, стоп-условия и фокус на CPA.</a:t>
            </a:r>
            <a:endParaRPr lang="en-US" sz="1300" dirty="0"/>
          </a:p>
        </p:txBody>
      </p:sp>
      <p:sp>
        <p:nvSpPr>
          <p:cNvPr id="10" name="Text 7"/>
          <p:cNvSpPr/>
          <p:nvPr/>
        </p:nvSpPr>
        <p:spPr>
          <a:xfrm>
            <a:off x="777240" y="2953512"/>
            <a:ext cx="18288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dirty="0">
                <a:solidFill>
                  <a:srgbClr val="8B5CF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—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658368" y="3941064"/>
            <a:ext cx="5074920" cy="868680"/>
          </a:xfrm>
          <a:prstGeom prst="rect">
            <a:avLst/>
          </a:prstGeom>
          <a:solidFill>
            <a:srgbClr val="0B1220">
              <a:alpha val="96000"/>
            </a:srgbClr>
          </a:solidFill>
          <a:ln>
            <a:solidFill>
              <a:srgbClr val="233552">
                <a:alpha val="82000"/>
              </a:srgbClr>
            </a:solidFill>
          </a:ln>
        </p:spPr>
        <p:txBody>
          <a:bodyPr wrap="square" lIns="1524" tIns="1524" rIns="1524" bIns="1524" rtlCol="0" anchor="t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Контроль качества
</a:t>
            </a:r>
            <a:pPr indent="0" marL="0">
              <a:buNone/>
            </a:pPr>
            <a:r>
              <a:rPr lang="en-US" sz="130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Смотрю, какие правки даёт AI, и не допускаю действий, которые могут навредить кабинету.</a:t>
            </a:r>
            <a:endParaRPr lang="en-US" sz="1300" dirty="0"/>
          </a:p>
        </p:txBody>
      </p:sp>
      <p:sp>
        <p:nvSpPr>
          <p:cNvPr id="12" name="Text 9"/>
          <p:cNvSpPr/>
          <p:nvPr/>
        </p:nvSpPr>
        <p:spPr>
          <a:xfrm>
            <a:off x="777240" y="3986784"/>
            <a:ext cx="18288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dirty="0">
                <a:solidFill>
                  <a:srgbClr val="5BFFA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—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658368" y="4974336"/>
            <a:ext cx="5074920" cy="868680"/>
          </a:xfrm>
          <a:prstGeom prst="rect">
            <a:avLst/>
          </a:prstGeom>
          <a:solidFill>
            <a:srgbClr val="0B1220">
              <a:alpha val="96000"/>
            </a:srgbClr>
          </a:solidFill>
          <a:ln>
            <a:solidFill>
              <a:srgbClr val="233552">
                <a:alpha val="82000"/>
              </a:srgbClr>
            </a:solidFill>
          </a:ln>
        </p:spPr>
        <p:txBody>
          <a:bodyPr wrap="square" lIns="1524" tIns="1524" rIns="1524" bIns="1524" rtlCol="0" anchor="t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Понятная коммуникация
</a:t>
            </a:r>
            <a:pPr indent="0" marL="0">
              <a:buNone/>
            </a:pPr>
            <a:r>
              <a:rPr lang="en-US" sz="130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Объясняю простым языком: что сделано, почему и как это влияет на рекламу.</a:t>
            </a:r>
            <a:endParaRPr lang="en-US" sz="1300" dirty="0"/>
          </a:p>
        </p:txBody>
      </p:sp>
      <p:sp>
        <p:nvSpPr>
          <p:cNvPr id="14" name="Text 11"/>
          <p:cNvSpPr/>
          <p:nvPr/>
        </p:nvSpPr>
        <p:spPr>
          <a:xfrm>
            <a:off x="777240" y="5020056"/>
            <a:ext cx="18288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dirty="0">
                <a:solidFill>
                  <a:srgbClr val="FFC7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—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6903720" y="4114800"/>
            <a:ext cx="3794760" cy="6858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5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 общаетесь напрямую со мной — не с тикет-системой и не с менеджером, который ведёт сотни клиентов.</a:t>
            </a:r>
            <a:endParaRPr lang="en-US" sz="1550" dirty="0"/>
          </a:p>
        </p:txBody>
      </p:sp>
      <p:sp>
        <p:nvSpPr>
          <p:cNvPr id="16" name="Text 13"/>
          <p:cNvSpPr/>
          <p:nvPr/>
        </p:nvSpPr>
        <p:spPr>
          <a:xfrm>
            <a:off x="502920" y="6510528"/>
            <a:ext cx="42976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80" dirty="0">
                <a:solidFill>
                  <a:srgbClr val="8190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Яндекс.Директ под управлением человека + AI</a:t>
            </a:r>
            <a:endParaRPr lang="en-US" sz="780" dirty="0"/>
          </a:p>
        </p:txBody>
      </p:sp>
      <p:sp>
        <p:nvSpPr>
          <p:cNvPr id="17" name="Text 14"/>
          <p:cNvSpPr/>
          <p:nvPr/>
        </p:nvSpPr>
        <p:spPr>
          <a:xfrm>
            <a:off x="9692640" y="6510528"/>
            <a:ext cx="19659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80" dirty="0">
                <a:solidFill>
                  <a:srgbClr val="8190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info@direct-bot.ru</a:t>
            </a:r>
            <a:endParaRPr lang="en-US" sz="78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03050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28600"/>
            <a:ext cx="12801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b="1" dirty="0">
                <a:solidFill>
                  <a:srgbClr val="27D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DirectAI</a:t>
            </a:r>
            <a:endParaRPr lang="en-US" sz="900" dirty="0"/>
          </a:p>
        </p:txBody>
      </p:sp>
      <p:sp>
        <p:nvSpPr>
          <p:cNvPr id="3" name="Text 1"/>
          <p:cNvSpPr/>
          <p:nvPr/>
        </p:nvSpPr>
        <p:spPr>
          <a:xfrm>
            <a:off x="11109960" y="201168"/>
            <a:ext cx="50292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8190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08</a:t>
            </a:r>
            <a:endParaRPr lang="en-US" sz="800" dirty="0"/>
          </a:p>
        </p:txBody>
      </p:sp>
      <p:sp>
        <p:nvSpPr>
          <p:cNvPr id="4" name="Text 2"/>
          <p:cNvSpPr/>
          <p:nvPr/>
        </p:nvSpPr>
        <p:spPr>
          <a:xfrm>
            <a:off x="502920" y="566928"/>
            <a:ext cx="5394960" cy="7315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7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Что получает клиент</a:t>
            </a:r>
            <a:endParaRPr lang="en-US" sz="2700" dirty="0"/>
          </a:p>
        </p:txBody>
      </p:sp>
      <p:sp>
        <p:nvSpPr>
          <p:cNvPr id="5" name="Text 3"/>
          <p:cNvSpPr/>
          <p:nvPr/>
        </p:nvSpPr>
        <p:spPr>
          <a:xfrm>
            <a:off x="521208" y="1325880"/>
            <a:ext cx="5303520" cy="3474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125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Осязаемые результаты услуги — не “магия AI”, а конкретные управленческие действия в кабинете.</a:t>
            </a:r>
            <a:endParaRPr lang="en-US" sz="1250" dirty="0"/>
          </a:p>
        </p:txBody>
      </p:sp>
      <p:pic>
        <p:nvPicPr>
          <p:cNvPr id="6" name="Image 0" descr="/mnt/data/a_sleek_futuristic_3d_rendered_tech_finance_conce_batch_6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19088" y="868680"/>
            <a:ext cx="4892040" cy="274320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85800" y="1920240"/>
            <a:ext cx="49377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27D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 ключевые ценности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658368" y="2423160"/>
            <a:ext cx="2514600" cy="1078992"/>
          </a:xfrm>
          <a:prstGeom prst="rect">
            <a:avLst/>
          </a:prstGeom>
          <a:solidFill>
            <a:srgbClr val="0B1220">
              <a:alpha val="96000"/>
            </a:srgbClr>
          </a:solidFill>
          <a:ln>
            <a:solidFill>
              <a:srgbClr val="233552">
                <a:alpha val="82000"/>
              </a:srgbClr>
            </a:solidFill>
          </a:ln>
        </p:spPr>
        <p:txBody>
          <a:bodyPr wrap="square" lIns="1524" tIns="1524" rIns="1524" bIns="1524" rtlCol="0" anchor="t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Меньшую стоимость заявки
</a:t>
            </a:r>
            <a:pPr indent="0" marL="0">
              <a:buNone/>
            </a:pPr>
            <a:r>
              <a:rPr lang="en-US" sz="130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Ставки корректируются там, где заявка выходит слишком дорогой.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777240" y="2468880"/>
            <a:ext cx="18288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dirty="0">
                <a:solidFill>
                  <a:srgbClr val="27D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—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3429000" y="2423160"/>
            <a:ext cx="2514600" cy="1078992"/>
          </a:xfrm>
          <a:prstGeom prst="rect">
            <a:avLst/>
          </a:prstGeom>
          <a:solidFill>
            <a:srgbClr val="0B1220">
              <a:alpha val="96000"/>
            </a:srgbClr>
          </a:solidFill>
          <a:ln>
            <a:solidFill>
              <a:srgbClr val="233552">
                <a:alpha val="82000"/>
              </a:srgbClr>
            </a:solidFill>
          </a:ln>
        </p:spPr>
        <p:txBody>
          <a:bodyPr wrap="square" lIns="1524" tIns="1524" rIns="1524" bIns="1524" rtlCol="0" anchor="t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Меньше мусорного трафика
</a:t>
            </a:r>
            <a:pPr indent="0" marL="0">
              <a:buNone/>
            </a:pPr>
            <a:r>
              <a:rPr lang="en-US" sz="130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Нецелевые запросы вычищаются, бюджет уходит ближе к реальным заявкам.</a:t>
            </a:r>
            <a:endParaRPr lang="en-US" sz="1300" dirty="0"/>
          </a:p>
        </p:txBody>
      </p:sp>
      <p:sp>
        <p:nvSpPr>
          <p:cNvPr id="11" name="Text 8"/>
          <p:cNvSpPr/>
          <p:nvPr/>
        </p:nvSpPr>
        <p:spPr>
          <a:xfrm>
            <a:off x="3547872" y="2468880"/>
            <a:ext cx="18288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dirty="0">
                <a:solidFill>
                  <a:srgbClr val="8B5CF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—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658368" y="3822192"/>
            <a:ext cx="2514600" cy="1078992"/>
          </a:xfrm>
          <a:prstGeom prst="rect">
            <a:avLst/>
          </a:prstGeom>
          <a:solidFill>
            <a:srgbClr val="0B1220">
              <a:alpha val="96000"/>
            </a:srgbClr>
          </a:solidFill>
          <a:ln>
            <a:solidFill>
              <a:srgbClr val="233552">
                <a:alpha val="82000"/>
              </a:srgbClr>
            </a:solidFill>
          </a:ln>
        </p:spPr>
        <p:txBody>
          <a:bodyPr wrap="square" lIns="1524" tIns="1524" rIns="1524" bIns="1524" rtlCol="0" anchor="t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Экономию времени
</a:t>
            </a:r>
            <a:pPr indent="0" marL="0">
              <a:buNone/>
            </a:pPr>
            <a:r>
              <a:rPr lang="en-US" sz="130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 нужно сидеть в кабинете, Excel и отчётах каждую неделю.</a:t>
            </a:r>
            <a:endParaRPr lang="en-US" sz="1300" dirty="0"/>
          </a:p>
        </p:txBody>
      </p:sp>
      <p:sp>
        <p:nvSpPr>
          <p:cNvPr id="13" name="Text 10"/>
          <p:cNvSpPr/>
          <p:nvPr/>
        </p:nvSpPr>
        <p:spPr>
          <a:xfrm>
            <a:off x="777240" y="3867912"/>
            <a:ext cx="18288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dirty="0">
                <a:solidFill>
                  <a:srgbClr val="5BFFA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—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3429000" y="3822192"/>
            <a:ext cx="2514600" cy="1078992"/>
          </a:xfrm>
          <a:prstGeom prst="rect">
            <a:avLst/>
          </a:prstGeom>
          <a:solidFill>
            <a:srgbClr val="0B1220">
              <a:alpha val="96000"/>
            </a:srgbClr>
          </a:solidFill>
          <a:ln>
            <a:solidFill>
              <a:srgbClr val="233552">
                <a:alpha val="82000"/>
              </a:srgbClr>
            </a:solidFill>
          </a:ln>
        </p:spPr>
        <p:txBody>
          <a:bodyPr wrap="square" lIns="1524" tIns="1524" rIns="1524" bIns="1524" rtlCol="0" anchor="t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Понятный отчёт
</a:t>
            </a:r>
            <a:pPr indent="0" marL="0">
              <a:buNone/>
            </a:pPr>
            <a:r>
              <a:rPr lang="en-US" sz="130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 выгрузка ради выгрузки, а объяснение: что сделал и зачем.</a:t>
            </a:r>
            <a:endParaRPr lang="en-US" sz="1300" dirty="0"/>
          </a:p>
        </p:txBody>
      </p:sp>
      <p:sp>
        <p:nvSpPr>
          <p:cNvPr id="15" name="Text 12"/>
          <p:cNvSpPr/>
          <p:nvPr/>
        </p:nvSpPr>
        <p:spPr>
          <a:xfrm>
            <a:off x="3547872" y="3867912"/>
            <a:ext cx="18288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dirty="0">
                <a:solidFill>
                  <a:srgbClr val="FFC7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—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6812280" y="3931920"/>
            <a:ext cx="3931920" cy="8229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Принцип: клиент платит не за “доступ к системе”, а за то, что его Директом реально занимаются.</a:t>
            </a:r>
            <a:endParaRPr lang="en-US" sz="1650" dirty="0"/>
          </a:p>
        </p:txBody>
      </p:sp>
      <p:sp>
        <p:nvSpPr>
          <p:cNvPr id="17" name="Text 14"/>
          <p:cNvSpPr/>
          <p:nvPr/>
        </p:nvSpPr>
        <p:spPr>
          <a:xfrm>
            <a:off x="502920" y="6510528"/>
            <a:ext cx="42976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80" dirty="0">
                <a:solidFill>
                  <a:srgbClr val="8190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Яндекс.Директ под управлением человека + AI</a:t>
            </a:r>
            <a:endParaRPr lang="en-US" sz="780" dirty="0"/>
          </a:p>
        </p:txBody>
      </p:sp>
      <p:sp>
        <p:nvSpPr>
          <p:cNvPr id="18" name="Text 15"/>
          <p:cNvSpPr/>
          <p:nvPr/>
        </p:nvSpPr>
        <p:spPr>
          <a:xfrm>
            <a:off x="9692640" y="6510528"/>
            <a:ext cx="19659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80" dirty="0">
                <a:solidFill>
                  <a:srgbClr val="8190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info@direct-bot.ru</a:t>
            </a:r>
            <a:endParaRPr lang="en-US" sz="78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03050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28600"/>
            <a:ext cx="12801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b="1" dirty="0">
                <a:solidFill>
                  <a:srgbClr val="27D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DirectAI</a:t>
            </a:r>
            <a:endParaRPr lang="en-US" sz="900" dirty="0"/>
          </a:p>
        </p:txBody>
      </p:sp>
      <p:sp>
        <p:nvSpPr>
          <p:cNvPr id="3" name="Text 1"/>
          <p:cNvSpPr/>
          <p:nvPr/>
        </p:nvSpPr>
        <p:spPr>
          <a:xfrm>
            <a:off x="11109960" y="201168"/>
            <a:ext cx="50292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00" dirty="0">
                <a:solidFill>
                  <a:srgbClr val="8190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09</a:t>
            </a:r>
            <a:endParaRPr lang="en-US" sz="800" dirty="0"/>
          </a:p>
        </p:txBody>
      </p:sp>
      <p:sp>
        <p:nvSpPr>
          <p:cNvPr id="4" name="Text 2"/>
          <p:cNvSpPr/>
          <p:nvPr/>
        </p:nvSpPr>
        <p:spPr>
          <a:xfrm>
            <a:off x="502920" y="566928"/>
            <a:ext cx="5394960" cy="7315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7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Безопасность и контроль</a:t>
            </a:r>
            <a:endParaRPr lang="en-US" sz="2700" dirty="0"/>
          </a:p>
        </p:txBody>
      </p:sp>
      <p:sp>
        <p:nvSpPr>
          <p:cNvPr id="5" name="Text 3"/>
          <p:cNvSpPr/>
          <p:nvPr/>
        </p:nvSpPr>
        <p:spPr>
          <a:xfrm>
            <a:off x="521208" y="1325880"/>
            <a:ext cx="5303520" cy="3474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125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Чтобы клиент не боялся передать кабинет: доступ ограничен, пароль не нужен, действия управляются лимитами.</a:t>
            </a:r>
            <a:endParaRPr lang="en-US" sz="1250" dirty="0"/>
          </a:p>
        </p:txBody>
      </p:sp>
      <p:pic>
        <p:nvPicPr>
          <p:cNvPr id="6" name="Image 0" descr="/mnt/data/a_dark_futuristic_3d_isometric_style_illustration_batch_3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46520" y="914400"/>
            <a:ext cx="4892040" cy="2752344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58368" y="1965960"/>
            <a:ext cx="5074920" cy="868680"/>
          </a:xfrm>
          <a:prstGeom prst="rect">
            <a:avLst/>
          </a:prstGeom>
          <a:solidFill>
            <a:srgbClr val="0B1220">
              <a:alpha val="96000"/>
            </a:srgbClr>
          </a:solidFill>
          <a:ln>
            <a:solidFill>
              <a:srgbClr val="233552">
                <a:alpha val="82000"/>
              </a:srgbClr>
            </a:solidFill>
          </a:ln>
        </p:spPr>
        <p:txBody>
          <a:bodyPr wrap="square" lIns="1524" tIns="1524" rIns="1524" bIns="1524" rtlCol="0" anchor="t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Без пароля
</a:t>
            </a:r>
            <a:pPr indent="0" marL="0">
              <a:buNone/>
            </a:pPr>
            <a:r>
              <a:rPr lang="en-US" sz="130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Доступ выдаётся через официальный OAuth. Логин и пароль остаются у клиента.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777240" y="2011680"/>
            <a:ext cx="18288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dirty="0">
                <a:solidFill>
                  <a:srgbClr val="27D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—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658368" y="3017520"/>
            <a:ext cx="5074920" cy="868680"/>
          </a:xfrm>
          <a:prstGeom prst="rect">
            <a:avLst/>
          </a:prstGeom>
          <a:solidFill>
            <a:srgbClr val="0B1220">
              <a:alpha val="96000"/>
            </a:srgbClr>
          </a:solidFill>
          <a:ln>
            <a:solidFill>
              <a:srgbClr val="233552">
                <a:alpha val="82000"/>
              </a:srgbClr>
            </a:solidFill>
          </a:ln>
        </p:spPr>
        <p:txBody>
          <a:bodyPr wrap="square" lIns="1524" tIns="1524" rIns="1524" bIns="1524" rtlCol="0" anchor="t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Можно отозвать в любой момент
</a:t>
            </a:r>
            <a:pPr indent="0" marL="0">
              <a:buNone/>
            </a:pPr>
            <a:r>
              <a:rPr lang="en-US" sz="130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Если клиент решит остановиться — доступ закрывается в настройках Яндекса.</a:t>
            </a:r>
            <a:endParaRPr lang="en-US" sz="1300" dirty="0"/>
          </a:p>
        </p:txBody>
      </p:sp>
      <p:sp>
        <p:nvSpPr>
          <p:cNvPr id="10" name="Text 7"/>
          <p:cNvSpPr/>
          <p:nvPr/>
        </p:nvSpPr>
        <p:spPr>
          <a:xfrm>
            <a:off x="777240" y="3063240"/>
            <a:ext cx="18288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dirty="0">
                <a:solidFill>
                  <a:srgbClr val="8B5CF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—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658368" y="4069080"/>
            <a:ext cx="5074920" cy="868680"/>
          </a:xfrm>
          <a:prstGeom prst="rect">
            <a:avLst/>
          </a:prstGeom>
          <a:solidFill>
            <a:srgbClr val="0B1220">
              <a:alpha val="96000"/>
            </a:srgbClr>
          </a:solidFill>
          <a:ln>
            <a:solidFill>
              <a:srgbClr val="233552">
                <a:alpha val="82000"/>
              </a:srgbClr>
            </a:solidFill>
          </a:ln>
        </p:spPr>
        <p:txBody>
          <a:bodyPr wrap="square" lIns="1524" tIns="1524" rIns="1524" bIns="1524" rtlCol="0" anchor="t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 работает по ограничениям
</a:t>
            </a:r>
            <a:pPr indent="0" marL="0">
              <a:buNone/>
            </a:pPr>
            <a:r>
              <a:rPr lang="en-US" sz="130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Есть лимиты на изменение ставок, частоту правок и дневные потолки.</a:t>
            </a:r>
            <a:endParaRPr lang="en-US" sz="1300" dirty="0"/>
          </a:p>
        </p:txBody>
      </p:sp>
      <p:sp>
        <p:nvSpPr>
          <p:cNvPr id="12" name="Text 9"/>
          <p:cNvSpPr/>
          <p:nvPr/>
        </p:nvSpPr>
        <p:spPr>
          <a:xfrm>
            <a:off x="777240" y="4114800"/>
            <a:ext cx="18288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dirty="0">
                <a:solidFill>
                  <a:srgbClr val="5BFFA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—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658368" y="5120640"/>
            <a:ext cx="5074920" cy="868680"/>
          </a:xfrm>
          <a:prstGeom prst="rect">
            <a:avLst/>
          </a:prstGeom>
          <a:solidFill>
            <a:srgbClr val="0B1220">
              <a:alpha val="96000"/>
            </a:srgbClr>
          </a:solidFill>
          <a:ln>
            <a:solidFill>
              <a:srgbClr val="233552">
                <a:alpha val="82000"/>
              </a:srgbClr>
            </a:solidFill>
          </a:ln>
        </p:spPr>
        <p:txBody>
          <a:bodyPr wrap="square" lIns="1524" tIns="1524" rIns="1524" bIns="1524" rtlCol="0" anchor="t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Человек контролирует итог
</a:t>
            </a:r>
            <a:pPr indent="0" marL="0">
              <a:buNone/>
            </a:pPr>
            <a:r>
              <a:rPr lang="en-US" sz="1300" dirty="0">
                <a:solidFill>
                  <a:srgbClr val="C9D7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Я смотрю на решения AI и отвечаю за качество ведения кабинета.</a:t>
            </a:r>
            <a:endParaRPr lang="en-US" sz="1300" dirty="0"/>
          </a:p>
        </p:txBody>
      </p:sp>
      <p:sp>
        <p:nvSpPr>
          <p:cNvPr id="14" name="Text 11"/>
          <p:cNvSpPr/>
          <p:nvPr/>
        </p:nvSpPr>
        <p:spPr>
          <a:xfrm>
            <a:off x="777240" y="5166360"/>
            <a:ext cx="18288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dirty="0">
                <a:solidFill>
                  <a:srgbClr val="FFC7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—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6858000" y="4041648"/>
            <a:ext cx="3840480" cy="7772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b="1" dirty="0">
                <a:solidFill>
                  <a:srgbClr val="F7FA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Так сервис снимает главный страх: “а вдруг кто-то сольёт бюджет или получит лишний доступ”.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502920" y="6510528"/>
            <a:ext cx="42976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80" dirty="0">
                <a:solidFill>
                  <a:srgbClr val="8190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Яндекс.Директ под управлением человека + AI</a:t>
            </a:r>
            <a:endParaRPr lang="en-US" sz="780" dirty="0"/>
          </a:p>
        </p:txBody>
      </p:sp>
      <p:sp>
        <p:nvSpPr>
          <p:cNvPr id="17" name="Text 14"/>
          <p:cNvSpPr/>
          <p:nvPr/>
        </p:nvSpPr>
        <p:spPr>
          <a:xfrm>
            <a:off x="9692640" y="6510528"/>
            <a:ext cx="19659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80" dirty="0">
                <a:solidFill>
                  <a:srgbClr val="8190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info@direct-bot.ru</a:t>
            </a:r>
            <a:endParaRPr lang="en-US" sz="78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rial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DirectAI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DirectAI — клиентская презентация сервиса</dc:title>
  <dc:subject>DirectAI client presentation</dc:subject>
  <dc:creator>OpenAI</dc:creator>
  <cp:lastModifiedBy>OpenAI</cp:lastModifiedBy>
  <cp:revision>1</cp:revision>
  <dcterms:created xsi:type="dcterms:W3CDTF">2026-07-01T15:35:41Z</dcterms:created>
  <dcterms:modified xsi:type="dcterms:W3CDTF">2026-07-01T15:35:41Z</dcterms:modified>
</cp:coreProperties>
</file>